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  <p:sldMasterId id="2147483894" r:id="rId2"/>
  </p:sldMasterIdLst>
  <p:notesMasterIdLst>
    <p:notesMasterId r:id="rId24"/>
  </p:notesMasterIdLst>
  <p:sldIdLst>
    <p:sldId id="256" r:id="rId3"/>
    <p:sldId id="858" r:id="rId4"/>
    <p:sldId id="872" r:id="rId5"/>
    <p:sldId id="851" r:id="rId6"/>
    <p:sldId id="854" r:id="rId7"/>
    <p:sldId id="861" r:id="rId8"/>
    <p:sldId id="859" r:id="rId9"/>
    <p:sldId id="873" r:id="rId10"/>
    <p:sldId id="852" r:id="rId11"/>
    <p:sldId id="857" r:id="rId12"/>
    <p:sldId id="875" r:id="rId13"/>
    <p:sldId id="877" r:id="rId14"/>
    <p:sldId id="878" r:id="rId15"/>
    <p:sldId id="865" r:id="rId16"/>
    <p:sldId id="874" r:id="rId17"/>
    <p:sldId id="882" r:id="rId18"/>
    <p:sldId id="883" r:id="rId19"/>
    <p:sldId id="879" r:id="rId20"/>
    <p:sldId id="880" r:id="rId21"/>
    <p:sldId id="881" r:id="rId22"/>
    <p:sldId id="294" r:id="rId23"/>
  </p:sldIdLst>
  <p:sldSz cx="12192000" cy="6858000"/>
  <p:notesSz cx="6864350" cy="99964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Takashi Jardim da Silveira" initials="CTJdS" lastIdx="1" clrIdx="0">
    <p:extLst>
      <p:ext uri="{19B8F6BF-5375-455C-9EA6-DF929625EA0E}">
        <p15:presenceInfo xmlns:p15="http://schemas.microsoft.com/office/powerpoint/2012/main" userId="S-1-5-21-2303697231-2995316740-163455636-26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AEF"/>
    <a:srgbClr val="FC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6" autoAdjust="0"/>
    <p:restoredTop sz="84270" autoAdjust="0"/>
  </p:normalViewPr>
  <p:slideViewPr>
    <p:cSldViewPr snapToGrid="0" showGuides="1">
      <p:cViewPr varScale="1">
        <p:scale>
          <a:sx n="61" d="100"/>
          <a:sy n="61" d="100"/>
        </p:scale>
        <p:origin x="1170" y="60"/>
      </p:cViewPr>
      <p:guideLst>
        <p:guide orient="horz" pos="2160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lo\Desktop\DIEESE%20provisorio\Setor_Privado\2024_Seminario_FUP_Setor_Privad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501846362980247E-3"/>
          <c:y val="5.5607468451325567E-2"/>
          <c:w val="0.96503972508260838"/>
          <c:h val="0.813311382248674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'[Chart in Microsoft PowerPoint]Efetivo todos'!$H$3</c:f>
              <c:strCache>
                <c:ptCount val="1"/>
                <c:pt idx="0">
                  <c:v>Sistema Petrobras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584011592076144E-3"/>
                  <c:y val="-2.0973728340909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5D-409C-8CE3-4A8146656889}"/>
                </c:ext>
              </c:extLst>
            </c:dLbl>
            <c:dLbl>
              <c:idx val="1"/>
              <c:layout>
                <c:manualLayout>
                  <c:x val="0"/>
                  <c:y val="-2.696622215259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5D-409C-8CE3-4A8146656889}"/>
                </c:ext>
              </c:extLst>
            </c:dLbl>
            <c:dLbl>
              <c:idx val="4"/>
              <c:layout>
                <c:manualLayout>
                  <c:x val="-1.05840115920761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95D-409C-8CE3-4A814665688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'[Chart in Microsoft PowerPoint]Efetivo todos'!$A$4:$A$32</c:f>
              <c:numCache>
                <c:formatCode>General</c:formatCod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numCache>
            </c:numRef>
          </c:cat>
          <c:val>
            <c:numRef>
              <c:f>'[Chart in Microsoft PowerPoint]Efetivo todos'!$H$4:$H$32</c:f>
              <c:numCache>
                <c:formatCode>_(* #,##0.0_);_(* \(#,##0.0\);_(* "-"??_);_(@_)</c:formatCode>
                <c:ptCount val="29"/>
                <c:pt idx="0">
                  <c:v>50.174999999999997</c:v>
                </c:pt>
                <c:pt idx="1">
                  <c:v>47.494</c:v>
                </c:pt>
                <c:pt idx="2">
                  <c:v>44.98</c:v>
                </c:pt>
                <c:pt idx="3">
                  <c:v>42.137</c:v>
                </c:pt>
                <c:pt idx="4">
                  <c:v>39.978999999999999</c:v>
                </c:pt>
                <c:pt idx="5">
                  <c:v>38.908000000000001</c:v>
                </c:pt>
                <c:pt idx="6">
                  <c:v>38.482999999999997</c:v>
                </c:pt>
                <c:pt idx="7">
                  <c:v>46.743000000000002</c:v>
                </c:pt>
                <c:pt idx="8">
                  <c:v>48.798000000000002</c:v>
                </c:pt>
                <c:pt idx="9">
                  <c:v>52.036999999999999</c:v>
                </c:pt>
                <c:pt idx="10">
                  <c:v>53.904000000000003</c:v>
                </c:pt>
                <c:pt idx="11">
                  <c:v>62.265999999999998</c:v>
                </c:pt>
                <c:pt idx="12">
                  <c:v>68.930999999999997</c:v>
                </c:pt>
                <c:pt idx="13">
                  <c:v>74.239999999999995</c:v>
                </c:pt>
                <c:pt idx="14">
                  <c:v>76.918999999999997</c:v>
                </c:pt>
                <c:pt idx="15">
                  <c:v>80.492000000000004</c:v>
                </c:pt>
                <c:pt idx="16">
                  <c:v>81.918000000000006</c:v>
                </c:pt>
                <c:pt idx="17">
                  <c:v>85.064999999999998</c:v>
                </c:pt>
                <c:pt idx="18">
                  <c:v>86.108000000000004</c:v>
                </c:pt>
                <c:pt idx="19">
                  <c:v>80.908000000000001</c:v>
                </c:pt>
                <c:pt idx="20">
                  <c:v>78.47</c:v>
                </c:pt>
                <c:pt idx="21">
                  <c:v>68.828999999999994</c:v>
                </c:pt>
                <c:pt idx="22">
                  <c:v>62.703000000000003</c:v>
                </c:pt>
                <c:pt idx="23">
                  <c:v>63.360999999999997</c:v>
                </c:pt>
                <c:pt idx="24">
                  <c:v>57.982999999999997</c:v>
                </c:pt>
                <c:pt idx="25">
                  <c:v>49.05</c:v>
                </c:pt>
                <c:pt idx="26">
                  <c:v>45.531999999999996</c:v>
                </c:pt>
                <c:pt idx="27">
                  <c:v>45.149000000000001</c:v>
                </c:pt>
                <c:pt idx="28">
                  <c:v>46.73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5D-409C-8CE3-4A8146656889}"/>
            </c:ext>
          </c:extLst>
        </c:ser>
        <c:ser>
          <c:idx val="1"/>
          <c:order val="1"/>
          <c:tx>
            <c:strRef>
              <c:f>'[Chart in Microsoft PowerPoint]Efetivo todos'!$I$3</c:f>
              <c:strCache>
                <c:ptCount val="1"/>
                <c:pt idx="0">
                  <c:v>Prestadoras de Serviços a Petrobras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3360463683047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95D-409C-8CE3-4A8146656889}"/>
                </c:ext>
              </c:extLst>
            </c:dLbl>
            <c:dLbl>
              <c:idx val="1"/>
              <c:layout>
                <c:manualLayout>
                  <c:x val="4.2336046368304766E-3"/>
                  <c:y val="-1.09861117422618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95D-409C-8CE3-4A8146656889}"/>
                </c:ext>
              </c:extLst>
            </c:dLbl>
            <c:dLbl>
              <c:idx val="2"/>
              <c:layout>
                <c:manualLayout>
                  <c:x val="2.1168023184152383E-3"/>
                  <c:y val="-2.9962469058443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95D-409C-8CE3-4A8146656889}"/>
                </c:ext>
              </c:extLst>
            </c:dLbl>
            <c:dLbl>
              <c:idx val="5"/>
              <c:layout>
                <c:manualLayout>
                  <c:x val="2.1168023184152383E-3"/>
                  <c:y val="-5.9924938116885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95D-409C-8CE3-4A8146656889}"/>
                </c:ext>
              </c:extLst>
            </c:dLbl>
            <c:dLbl>
              <c:idx val="6"/>
              <c:layout>
                <c:manualLayout>
                  <c:x val="8.467209273660915E-3"/>
                  <c:y val="-8.9887407175327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95D-409C-8CE3-4A814665688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'[Chart in Microsoft PowerPoint]Efetivo todos'!$A$4:$A$32</c:f>
              <c:numCache>
                <c:formatCode>General</c:formatCod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numCache>
            </c:numRef>
          </c:cat>
          <c:val>
            <c:numRef>
              <c:f>'[Chart in Microsoft PowerPoint]Efetivo todos'!$I$4:$I$32</c:f>
              <c:numCache>
                <c:formatCode>_(* #,##0.0_);_(* \(#,##0.0\);_(* "-"??_);_(@_)</c:formatCode>
                <c:ptCount val="29"/>
                <c:pt idx="0">
                  <c:v>30.856000000000002</c:v>
                </c:pt>
                <c:pt idx="1">
                  <c:v>34.686999999999998</c:v>
                </c:pt>
                <c:pt idx="2">
                  <c:v>50.454999999999998</c:v>
                </c:pt>
                <c:pt idx="3">
                  <c:v>54.21</c:v>
                </c:pt>
                <c:pt idx="4">
                  <c:v>50.015999999999998</c:v>
                </c:pt>
                <c:pt idx="5">
                  <c:v>49.216999999999999</c:v>
                </c:pt>
                <c:pt idx="6">
                  <c:v>59.128</c:v>
                </c:pt>
                <c:pt idx="7">
                  <c:v>121</c:v>
                </c:pt>
                <c:pt idx="8">
                  <c:v>123.26600000000001</c:v>
                </c:pt>
                <c:pt idx="9">
                  <c:v>146.82599999999999</c:v>
                </c:pt>
                <c:pt idx="10">
                  <c:v>155.267</c:v>
                </c:pt>
                <c:pt idx="11">
                  <c:v>176.81</c:v>
                </c:pt>
                <c:pt idx="12">
                  <c:v>211.566</c:v>
                </c:pt>
                <c:pt idx="13">
                  <c:v>260.47399999999999</c:v>
                </c:pt>
                <c:pt idx="14">
                  <c:v>295.26</c:v>
                </c:pt>
                <c:pt idx="15">
                  <c:v>291.60599999999999</c:v>
                </c:pt>
                <c:pt idx="16">
                  <c:v>328.13299999999998</c:v>
                </c:pt>
                <c:pt idx="17">
                  <c:v>360.37200000000001</c:v>
                </c:pt>
                <c:pt idx="18">
                  <c:v>360.18</c:v>
                </c:pt>
                <c:pt idx="19">
                  <c:v>291.07400000000001</c:v>
                </c:pt>
                <c:pt idx="20">
                  <c:v>158.07599999999999</c:v>
                </c:pt>
                <c:pt idx="21">
                  <c:v>117.55500000000001</c:v>
                </c:pt>
                <c:pt idx="22">
                  <c:v>117.20099999999999</c:v>
                </c:pt>
                <c:pt idx="23">
                  <c:v>116.065</c:v>
                </c:pt>
                <c:pt idx="24">
                  <c:v>103.133</c:v>
                </c:pt>
                <c:pt idx="25">
                  <c:v>92.766000000000005</c:v>
                </c:pt>
                <c:pt idx="26">
                  <c:v>99.126000000000005</c:v>
                </c:pt>
                <c:pt idx="27">
                  <c:v>105.39491691104595</c:v>
                </c:pt>
                <c:pt idx="28">
                  <c:v>107.819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5D-409C-8CE3-4A81466568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9090943"/>
        <c:axId val="939093855"/>
        <c:axId val="0"/>
      </c:bar3DChart>
      <c:catAx>
        <c:axId val="939090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/>
                <a:ea typeface="+mn-ea"/>
                <a:cs typeface="+mn-cs"/>
              </a:defRPr>
            </a:pPr>
            <a:endParaRPr lang="pt-BR"/>
          </a:p>
        </c:txPr>
        <c:crossAx val="939093855"/>
        <c:crosses val="autoZero"/>
        <c:auto val="1"/>
        <c:lblAlgn val="ctr"/>
        <c:lblOffset val="100"/>
        <c:noMultiLvlLbl val="0"/>
      </c:catAx>
      <c:valAx>
        <c:axId val="93909385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_);_(* \(#,##0.0\);_(* &quot;-&quot;??_);_(@_)" sourceLinked="1"/>
        <c:majorTickMark val="none"/>
        <c:minorTickMark val="none"/>
        <c:tickLblPos val="nextTo"/>
        <c:crossAx val="939090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95691823917716"/>
          <c:y val="0.936614750594295"/>
          <c:w val="0.61650317424508294"/>
          <c:h val="6.33853026523753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Tamanho_Categoria!$C$2</c:f>
              <c:strCache>
                <c:ptCount val="1"/>
                <c:pt idx="0">
                  <c:v>Petrobrás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Tamanho_Categoria!$B$3:$B$18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Tamanho_Categoria!$C$3:$C$18</c:f>
              <c:numCache>
                <c:formatCode>#,##0</c:formatCode>
                <c:ptCount val="16"/>
                <c:pt idx="0">
                  <c:v>44731</c:v>
                </c:pt>
                <c:pt idx="1">
                  <c:v>42827</c:v>
                </c:pt>
                <c:pt idx="2">
                  <c:v>52196</c:v>
                </c:pt>
                <c:pt idx="3">
                  <c:v>52829</c:v>
                </c:pt>
                <c:pt idx="4">
                  <c:v>50971</c:v>
                </c:pt>
                <c:pt idx="5">
                  <c:v>51797</c:v>
                </c:pt>
                <c:pt idx="6">
                  <c:v>54751</c:v>
                </c:pt>
                <c:pt idx="7">
                  <c:v>55696</c:v>
                </c:pt>
                <c:pt idx="8">
                  <c:v>54058</c:v>
                </c:pt>
                <c:pt idx="9">
                  <c:v>51487</c:v>
                </c:pt>
                <c:pt idx="10">
                  <c:v>48228</c:v>
                </c:pt>
                <c:pt idx="11">
                  <c:v>40638</c:v>
                </c:pt>
                <c:pt idx="12">
                  <c:v>42024</c:v>
                </c:pt>
                <c:pt idx="13">
                  <c:v>42406</c:v>
                </c:pt>
                <c:pt idx="14">
                  <c:v>38221</c:v>
                </c:pt>
                <c:pt idx="15">
                  <c:v>36176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BD-4B25-B58C-FE4351CD4F99}"/>
            </c:ext>
          </c:extLst>
        </c:ser>
        <c:ser>
          <c:idx val="1"/>
          <c:order val="1"/>
          <c:tx>
            <c:strRef>
              <c:f>Tamanho_Categoria!$D$2</c:f>
              <c:strCache>
                <c:ptCount val="1"/>
                <c:pt idx="0">
                  <c:v>Setor Privado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Tamanho_Categoria!$B$3:$B$18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Tamanho_Categoria!$D$3:$D$18</c:f>
              <c:numCache>
                <c:formatCode>#,##0</c:formatCode>
                <c:ptCount val="16"/>
                <c:pt idx="0">
                  <c:v>24043</c:v>
                </c:pt>
                <c:pt idx="1">
                  <c:v>28917</c:v>
                </c:pt>
                <c:pt idx="2">
                  <c:v>36820</c:v>
                </c:pt>
                <c:pt idx="3">
                  <c:v>40527</c:v>
                </c:pt>
                <c:pt idx="4">
                  <c:v>44159</c:v>
                </c:pt>
                <c:pt idx="5">
                  <c:v>50635</c:v>
                </c:pt>
                <c:pt idx="6">
                  <c:v>55472</c:v>
                </c:pt>
                <c:pt idx="7">
                  <c:v>52715</c:v>
                </c:pt>
                <c:pt idx="8">
                  <c:v>52359</c:v>
                </c:pt>
                <c:pt idx="9">
                  <c:v>49433</c:v>
                </c:pt>
                <c:pt idx="10">
                  <c:v>38457</c:v>
                </c:pt>
                <c:pt idx="11">
                  <c:v>37551</c:v>
                </c:pt>
                <c:pt idx="12">
                  <c:v>35666</c:v>
                </c:pt>
                <c:pt idx="13">
                  <c:v>40380</c:v>
                </c:pt>
                <c:pt idx="14">
                  <c:v>38873</c:v>
                </c:pt>
                <c:pt idx="15">
                  <c:v>44291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BD-4B25-B58C-FE4351CD4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3922624"/>
        <c:axId val="1403923456"/>
      </c:lineChart>
      <c:catAx>
        <c:axId val="140392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/>
                <a:ea typeface="+mn-ea"/>
                <a:cs typeface="+mn-cs"/>
              </a:defRPr>
            </a:pPr>
            <a:endParaRPr lang="pt-BR"/>
          </a:p>
        </c:txPr>
        <c:crossAx val="1403923456"/>
        <c:crosses val="autoZero"/>
        <c:auto val="1"/>
        <c:lblAlgn val="ctr"/>
        <c:lblOffset val="100"/>
        <c:noMultiLvlLbl val="0"/>
      </c:catAx>
      <c:valAx>
        <c:axId val="140392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/>
                <a:ea typeface="+mn-ea"/>
                <a:cs typeface="+mn-cs"/>
              </a:defRPr>
            </a:pPr>
            <a:endParaRPr lang="pt-BR"/>
          </a:p>
        </c:txPr>
        <c:crossAx val="1403922624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Montserrat" panose="0000050000000000000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C8AA02CF-B9BE-43BF-B16B-2BEFE6E6AE9C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F762BFE1-79EF-4F6E-9D6D-8B3DD974B6B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92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59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146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002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185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731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83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162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96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Objetivos eram: ajudar a pensar quem é petroleiro/a, mostrar as desigualdades e diferenças entre os petroleiros/as (inclusive entre petroleiros/as do setor privado), mostrar que a abordagem com petroleiros/as do setor privado deve ser distinta da abordagem com petroleiros/as da Petrobrás</a:t>
            </a: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247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77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826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744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66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38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0600-0/01 Extração de petróleo e gás natural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0910-6/00 Atividades de apoio à extração de petróleo e gás natural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1921-7/00 Fabricação de produtos do refino de petróleo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2851-8/00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Fabricação de máquinas e equipamentos para a prospecção e extração de petróleo, peças e acessórios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3314-7/14 Manutenção e reparação de máquinas e equipamentos para a prospecção e extração de petróleo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605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BFE1-79EF-4F6E-9D6D-8B3DD974B6B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52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972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76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2606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868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76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Picture 2" descr="logodieesenov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555" y="6410848"/>
            <a:ext cx="1257244" cy="256856"/>
          </a:xfrm>
          <a:prstGeom prst="rect">
            <a:avLst/>
          </a:prstGeom>
          <a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tile tx="0" ty="0" sx="100000" sy="100000" flip="none" algn="tl"/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977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921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444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Picture 2" descr="logodieesenov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706" y="6433859"/>
            <a:ext cx="1028410" cy="210105"/>
          </a:xfrm>
          <a:prstGeom prst="rect">
            <a:avLst/>
          </a:prstGeom>
          <a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tile tx="0" ty="0" sx="100000" sy="100000" flip="none" algn="tl"/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698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pic>
        <p:nvPicPr>
          <p:cNvPr id="5" name="Picture 2" descr="logodieesenov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706" y="6433859"/>
            <a:ext cx="1028410" cy="210105"/>
          </a:xfrm>
          <a:prstGeom prst="rect">
            <a:avLst/>
          </a:prstGeom>
          <a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tile tx="0" ty="0" sx="100000" sy="100000" flip="none" algn="tl"/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019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Picture 2" descr="logodieesenov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706" y="6433859"/>
            <a:ext cx="1028410" cy="210105"/>
          </a:xfrm>
          <a:prstGeom prst="rect">
            <a:avLst/>
          </a:prstGeom>
          <a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tile tx="0" ty="0" sx="100000" sy="100000" flip="none" algn="tl"/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36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6150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000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842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1453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Numbers and text" userDrawn="1">
  <p:cSld name="Numbers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title" hasCustomPrompt="1"/>
          </p:nvPr>
        </p:nvSpPr>
        <p:spPr bwMode="auto">
          <a:xfrm>
            <a:off x="1001300" y="3758867"/>
            <a:ext cx="2885600" cy="86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pPr>
              <a:defRPr/>
            </a:pPr>
            <a:r>
              <a:t>xx%</a:t>
            </a:r>
          </a:p>
        </p:txBody>
      </p:sp>
      <p:sp>
        <p:nvSpPr>
          <p:cNvPr id="148" name="Google Shape;148;p25"/>
          <p:cNvSpPr txBox="1">
            <a:spLocks noGrp="1"/>
          </p:cNvSpPr>
          <p:nvPr>
            <p:ph type="subTitle" idx="1"/>
          </p:nvPr>
        </p:nvSpPr>
        <p:spPr bwMode="auto">
          <a:xfrm>
            <a:off x="1001300" y="4520067"/>
            <a:ext cx="2885600" cy="8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67">
                <a:solidFill>
                  <a:schemeClr val="dk1"/>
                </a:solidFill>
              </a:defRPr>
            </a:lvl1pPr>
            <a:lvl2pPr lvl="1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2pPr>
            <a:lvl3pPr lvl="2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3pPr>
            <a:lvl4pPr lvl="3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4pPr>
            <a:lvl5pPr lvl="4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5pPr>
            <a:lvl6pPr lvl="5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6pPr>
            <a:lvl7pPr lvl="6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7pPr>
            <a:lvl8pPr lvl="7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8pPr>
            <a:lvl9pPr lvl="8" algn="r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9" name="Google Shape;149;p25"/>
          <p:cNvSpPr txBox="1">
            <a:spLocks noGrp="1"/>
          </p:cNvSpPr>
          <p:nvPr>
            <p:ph type="title" idx="2" hasCustomPrompt="1"/>
          </p:nvPr>
        </p:nvSpPr>
        <p:spPr bwMode="auto">
          <a:xfrm>
            <a:off x="4678116" y="3758867"/>
            <a:ext cx="2885600" cy="86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pPr>
              <a:defRPr/>
            </a:pPr>
            <a:r>
              <a:t>xx%</a:t>
            </a:r>
          </a:p>
        </p:txBody>
      </p:sp>
      <p:sp>
        <p:nvSpPr>
          <p:cNvPr id="150" name="Google Shape;150;p25"/>
          <p:cNvSpPr txBox="1">
            <a:spLocks noGrp="1"/>
          </p:cNvSpPr>
          <p:nvPr>
            <p:ph type="subTitle" idx="3"/>
          </p:nvPr>
        </p:nvSpPr>
        <p:spPr bwMode="auto">
          <a:xfrm>
            <a:off x="4678116" y="4520067"/>
            <a:ext cx="2885600" cy="8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67">
                <a:solidFill>
                  <a:schemeClr val="dk1"/>
                </a:solidFill>
              </a:defRPr>
            </a:lvl1pPr>
            <a:lvl2pPr lvl="1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2pPr>
            <a:lvl3pPr lvl="2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3pPr>
            <a:lvl4pPr lvl="3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4pPr>
            <a:lvl5pPr lvl="4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5pPr>
            <a:lvl6pPr lvl="5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6pPr>
            <a:lvl7pPr lvl="6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7pPr>
            <a:lvl8pPr lvl="7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8pPr>
            <a:lvl9pPr lvl="8" algn="r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title" idx="4"/>
          </p:nvPr>
        </p:nvSpPr>
        <p:spPr bwMode="auto">
          <a:xfrm>
            <a:off x="957067" y="510900"/>
            <a:ext cx="10277600" cy="8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title" idx="5" hasCustomPrompt="1"/>
          </p:nvPr>
        </p:nvSpPr>
        <p:spPr bwMode="auto">
          <a:xfrm>
            <a:off x="8288133" y="3758867"/>
            <a:ext cx="2885600" cy="86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pPr>
              <a:defRPr/>
            </a:pPr>
            <a:r>
              <a:t>xx%</a:t>
            </a:r>
          </a:p>
        </p:txBody>
      </p:sp>
      <p:sp>
        <p:nvSpPr>
          <p:cNvPr id="153" name="Google Shape;153;p25"/>
          <p:cNvSpPr txBox="1">
            <a:spLocks noGrp="1"/>
          </p:cNvSpPr>
          <p:nvPr>
            <p:ph type="subTitle" idx="6"/>
          </p:nvPr>
        </p:nvSpPr>
        <p:spPr bwMode="auto">
          <a:xfrm>
            <a:off x="8288133" y="4520067"/>
            <a:ext cx="2885600" cy="8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67">
                <a:solidFill>
                  <a:schemeClr val="dk1"/>
                </a:solidFill>
              </a:defRPr>
            </a:lvl1pPr>
            <a:lvl2pPr lvl="1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2pPr>
            <a:lvl3pPr lvl="2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3pPr>
            <a:lvl4pPr lvl="3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4pPr>
            <a:lvl5pPr lvl="4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5pPr>
            <a:lvl6pPr lvl="5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6pPr>
            <a:lvl7pPr lvl="6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7pPr>
            <a:lvl8pPr lvl="7" algn="r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8pPr>
            <a:lvl9pPr lvl="8" algn="r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4" name="Google Shape;154;p25"/>
          <p:cNvSpPr/>
          <p:nvPr/>
        </p:nvSpPr>
        <p:spPr bwMode="auto">
          <a:xfrm flipH="1">
            <a:off x="67" y="6445700"/>
            <a:ext cx="6096000" cy="41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 dirty="0"/>
          </a:p>
        </p:txBody>
      </p:sp>
      <p:sp>
        <p:nvSpPr>
          <p:cNvPr id="155" name="Google Shape;155;p25"/>
          <p:cNvSpPr/>
          <p:nvPr/>
        </p:nvSpPr>
        <p:spPr bwMode="auto">
          <a:xfrm flipH="1">
            <a:off x="6096000" y="6445700"/>
            <a:ext cx="6096000" cy="412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02009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pic>
        <p:nvPicPr>
          <p:cNvPr id="20" name="Picture 2" descr="logodieesenov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555" y="6410848"/>
            <a:ext cx="1257244" cy="256856"/>
          </a:xfrm>
          <a:prstGeom prst="rect">
            <a:avLst/>
          </a:prstGeom>
          <a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tile tx="0" ty="0" sx="100000" sy="100000" flip="none" algn="tl"/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7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177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224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26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97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18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6470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294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989F2-9A0F-4D6B-BD6B-4C5F023C91B1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C7F1-D402-4634-82CF-F44B4DF5098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45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emf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0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523998" y="1966791"/>
            <a:ext cx="9144000" cy="23876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Arial" charset="0"/>
              </a:rPr>
              <a:t>As 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Arial" charset="0"/>
              </a:rPr>
              <a:t>Empresas 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Arial" charset="0"/>
              </a:rPr>
              <a:t>e os/as Trabalhadores/as do Setor </a:t>
            </a:r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Arial" charset="0"/>
              </a:rPr>
              <a:t>de Petróleo e 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Arial" charset="0"/>
              </a:rPr>
              <a:t>Gás no Brasil e a Mobilização no Setor Privado </a:t>
            </a:r>
            <a:endParaRPr lang="pt-BR" sz="3600" b="1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  <a:cs typeface="Arial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975012" y="4140221"/>
            <a:ext cx="10241973" cy="2572306"/>
          </a:xfrm>
        </p:spPr>
        <p:txBody>
          <a:bodyPr>
            <a:normAutofit lnSpcReduction="10000"/>
          </a:bodyPr>
          <a:lstStyle/>
          <a:p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Contribuição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ao Seminário Nacional do Setor Privado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2024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endParaRPr lang="pt-BR" sz="2000" b="1" dirty="0">
              <a:solidFill>
                <a:schemeClr val="accent4"/>
              </a:solidFill>
              <a:latin typeface="Montserrat" panose="00000500000000000000" pitchFamily="2" charset="0"/>
            </a:endParaRPr>
          </a:p>
          <a:p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DIEESE/Sindipetro-NF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- Carlos Takashi Jardim da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Silveira</a:t>
            </a:r>
          </a:p>
          <a:p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DIEESE/FUP – Cloviomar Cararine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21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de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março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de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2024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959" y="365001"/>
            <a:ext cx="3490026" cy="11091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FD3947E-B6B7-B755-2D42-54BDE0E115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31" y="300652"/>
            <a:ext cx="4365790" cy="123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9">
            <a:extLst>
              <a:ext uri="{FF2B5EF4-FFF2-40B4-BE49-F238E27FC236}">
                <a16:creationId xmlns:a16="http://schemas.microsoft.com/office/drawing/2014/main" id="{8835ADF1-C6F5-4265-B015-14AED3DB37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9"/>
          <a:stretch/>
        </p:blipFill>
        <p:spPr bwMode="auto">
          <a:xfrm>
            <a:off x="5008638" y="514821"/>
            <a:ext cx="2480058" cy="80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55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192;p31"/>
          <p:cNvSpPr txBox="1"/>
          <p:nvPr/>
        </p:nvSpPr>
        <p:spPr bwMode="auto">
          <a:xfrm>
            <a:off x="615757" y="5702247"/>
            <a:ext cx="5390905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>
                <a:solidFill>
                  <a:prstClr val="black"/>
                </a:solidFill>
              </a:rPr>
              <a:t>Fonte: </a:t>
            </a:r>
            <a:r>
              <a:rPr lang="en-US" dirty="0" err="1">
                <a:solidFill>
                  <a:prstClr val="black"/>
                </a:solidFill>
              </a:rPr>
              <a:t>Petrobrás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err="1">
                <a:solidFill>
                  <a:prstClr val="black"/>
                </a:solidFill>
              </a:rPr>
              <a:t>Elaboração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DIEESE/FUP e DIEESE/</a:t>
            </a:r>
            <a:r>
              <a:rPr lang="en-US" dirty="0" err="1" smtClean="0">
                <a:solidFill>
                  <a:prstClr val="black"/>
                </a:solidFill>
              </a:rPr>
              <a:t>Sindipetro</a:t>
            </a:r>
            <a:r>
              <a:rPr lang="en-US" dirty="0" smtClean="0">
                <a:solidFill>
                  <a:prstClr val="black"/>
                </a:solidFill>
              </a:rPr>
              <a:t>-NF</a:t>
            </a:r>
            <a:endParaRPr dirty="0"/>
          </a:p>
          <a:p>
            <a:pPr marL="234945" indent="-234945" algn="just" defTabSz="1219170">
              <a:buClr>
                <a:srgbClr val="44546A"/>
              </a:buClr>
              <a:buSzPts val="1200"/>
              <a:buFont typeface="Montserrat"/>
              <a:buChar char="●"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>
              <a:buSzPts val="1200"/>
              <a:defRPr/>
            </a:pPr>
            <a:endParaRPr lang="pt-BR" dirty="0"/>
          </a:p>
        </p:txBody>
      </p:sp>
      <p:sp>
        <p:nvSpPr>
          <p:cNvPr id="32" name="Título 8"/>
          <p:cNvSpPr txBox="1"/>
          <p:nvPr/>
        </p:nvSpPr>
        <p:spPr bwMode="auto">
          <a:xfrm>
            <a:off x="406400" y="153765"/>
            <a:ext cx="10515600" cy="11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just">
              <a:defRPr/>
            </a:pPr>
            <a:r>
              <a:rPr lang="pt-BR" altLang="pt-BR" sz="2400" b="1" dirty="0" smtClean="0">
                <a:latin typeface="Montserrat" panose="00000500000000000000" pitchFamily="2" charset="0"/>
                <a:cs typeface="Arial" charset="0"/>
              </a:rPr>
              <a:t>Quantidade de trabalhadores/as do Sistema Petrobrás e das Empresas Prestadoras de Serviços </a:t>
            </a:r>
            <a:r>
              <a:rPr lang="pt-BR" altLang="pt-BR" sz="2400" b="1" dirty="0">
                <a:latin typeface="Montserrat" panose="00000500000000000000" pitchFamily="2" charset="0"/>
                <a:cs typeface="Arial" charset="0"/>
              </a:rPr>
              <a:t>(em milhares</a:t>
            </a:r>
            <a:r>
              <a:rPr lang="pt-BR" altLang="pt-BR" sz="2400" b="1" dirty="0" smtClean="0">
                <a:latin typeface="Montserrat" panose="00000500000000000000" pitchFamily="2" charset="0"/>
                <a:cs typeface="Arial" charset="0"/>
              </a:rPr>
              <a:t>). 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tserrat" panose="00000500000000000000" pitchFamily="2" charset="0"/>
              </a:rPr>
              <a:t>1995 </a:t>
            </a:r>
            <a:r>
              <a:rPr lang="pt-B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Montserrat" panose="00000500000000000000" pitchFamily="2" charset="0"/>
              </a:rPr>
              <a:t>a 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tserrat" panose="00000500000000000000" pitchFamily="2" charset="0"/>
              </a:rPr>
              <a:t>2023</a:t>
            </a:r>
            <a:endParaRPr sz="2400" dirty="0">
              <a:latin typeface="Montserrat" panose="00000500000000000000" pitchFamily="2" charset="0"/>
            </a:endParaRPr>
          </a:p>
        </p:txBody>
      </p:sp>
      <p:pic>
        <p:nvPicPr>
          <p:cNvPr id="18" name="Imagem 17" descr="Ícone&#10;&#10;Descrição gerada automaticament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840416" y="5898473"/>
            <a:ext cx="2123736" cy="528000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 bwMode="auto">
          <a:xfrm>
            <a:off x="7719952" y="1576674"/>
            <a:ext cx="181152" cy="483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BE85E85-6AED-EB35-2211-29D3395FC0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5368886"/>
            <a:ext cx="2123736" cy="6021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Gráfico 4">
            <a:extLst>
              <a:ext uri="{FF2B5EF4-FFF2-40B4-BE49-F238E27FC236}">
                <a16:creationId xmlns:a16="http://schemas.microsoft.com/office/drawing/2014/main" id="{17E75B1F-C0A6-4AED-B410-E78A7BB300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610053"/>
              </p:ext>
            </p:extLst>
          </p:nvPr>
        </p:nvGraphicFramePr>
        <p:xfrm>
          <a:off x="192769" y="1342357"/>
          <a:ext cx="11999231" cy="423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4753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192;p31"/>
          <p:cNvSpPr txBox="1"/>
          <p:nvPr/>
        </p:nvSpPr>
        <p:spPr bwMode="auto">
          <a:xfrm>
            <a:off x="615757" y="5702247"/>
            <a:ext cx="9097203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>
                <a:solidFill>
                  <a:prstClr val="black"/>
                </a:solidFill>
              </a:rPr>
              <a:t>Fonte: RAIS. </a:t>
            </a:r>
            <a:r>
              <a:rPr lang="en-US" dirty="0" smtClean="0">
                <a:solidFill>
                  <a:prstClr val="black"/>
                </a:solidFill>
              </a:rPr>
              <a:t>*CNAEs </a:t>
            </a:r>
            <a:r>
              <a:rPr lang="en-US" dirty="0" err="1" smtClean="0">
                <a:solidFill>
                  <a:prstClr val="black"/>
                </a:solidFill>
              </a:rPr>
              <a:t>selecionadas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r>
              <a:rPr lang="en-US" dirty="0" err="1" smtClean="0">
                <a:solidFill>
                  <a:prstClr val="black"/>
                </a:solidFill>
              </a:rPr>
              <a:t>Não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entrou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transporte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dutoviário</a:t>
            </a:r>
            <a:r>
              <a:rPr lang="en-US" dirty="0" smtClean="0">
                <a:solidFill>
                  <a:prstClr val="black"/>
                </a:solidFill>
              </a:rPr>
              <a:t> (</a:t>
            </a:r>
            <a:r>
              <a:rPr lang="en-US" dirty="0" err="1" smtClean="0">
                <a:solidFill>
                  <a:prstClr val="black"/>
                </a:solidFill>
              </a:rPr>
              <a:t>Transpetro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err="1">
                <a:solidFill>
                  <a:prstClr val="black"/>
                </a:solidFill>
              </a:rPr>
              <a:t>Elaboração</a:t>
            </a:r>
            <a:r>
              <a:rPr lang="en-US" dirty="0">
                <a:solidFill>
                  <a:prstClr val="black"/>
                </a:solidFill>
              </a:rPr>
              <a:t>: DIEESE/</a:t>
            </a:r>
            <a:r>
              <a:rPr lang="en-US" dirty="0" err="1">
                <a:solidFill>
                  <a:prstClr val="black"/>
                </a:solidFill>
              </a:rPr>
              <a:t>Sindipetro</a:t>
            </a:r>
            <a:r>
              <a:rPr lang="en-US" dirty="0">
                <a:solidFill>
                  <a:prstClr val="black"/>
                </a:solidFill>
              </a:rPr>
              <a:t>-NF</a:t>
            </a:r>
            <a:endParaRPr dirty="0"/>
          </a:p>
          <a:p>
            <a:pPr marL="234945" indent="-234945" algn="just" defTabSz="1219170">
              <a:buClr>
                <a:srgbClr val="44546A"/>
              </a:buClr>
              <a:buSzPts val="1200"/>
              <a:buFont typeface="Montserrat"/>
              <a:buChar char="●"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>
              <a:buSzPts val="1200"/>
              <a:defRPr/>
            </a:pPr>
            <a:endParaRPr lang="pt-BR" dirty="0"/>
          </a:p>
        </p:txBody>
      </p:sp>
      <p:sp>
        <p:nvSpPr>
          <p:cNvPr id="32" name="Título 8"/>
          <p:cNvSpPr txBox="1"/>
          <p:nvPr/>
        </p:nvSpPr>
        <p:spPr bwMode="auto">
          <a:xfrm>
            <a:off x="615756" y="153765"/>
            <a:ext cx="10751593" cy="11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just">
              <a:defRPr/>
            </a:pPr>
            <a:r>
              <a:rPr lang="pt-BR" sz="2400" dirty="0" smtClean="0"/>
              <a:t>Quantidade </a:t>
            </a:r>
            <a:r>
              <a:rPr lang="pt-BR" sz="2400" dirty="0"/>
              <a:t>de </a:t>
            </a:r>
            <a:r>
              <a:rPr lang="pt-BR" sz="2400" dirty="0" smtClean="0"/>
              <a:t>trabalhadores/as </a:t>
            </a:r>
            <a:r>
              <a:rPr lang="pt-BR" sz="2400" dirty="0"/>
              <a:t>formais </a:t>
            </a:r>
            <a:r>
              <a:rPr lang="pt-BR" sz="2400" dirty="0" smtClean="0"/>
              <a:t>nas atividades típicas* do </a:t>
            </a:r>
            <a:r>
              <a:rPr lang="pt-BR" sz="2400" dirty="0"/>
              <a:t>setor de petróleo </a:t>
            </a:r>
            <a:r>
              <a:rPr lang="pt-BR" sz="2400" dirty="0" smtClean="0"/>
              <a:t>e gás no Brasil </a:t>
            </a:r>
            <a:r>
              <a:rPr lang="pt-BR" sz="2400" dirty="0"/>
              <a:t>(em milhares</a:t>
            </a:r>
            <a:r>
              <a:rPr lang="pt-BR" sz="2400" dirty="0" smtClean="0"/>
              <a:t>), Petrobrás e Setor Privado.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2006 a 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2021</a:t>
            </a:r>
            <a:endParaRPr sz="2400" dirty="0"/>
          </a:p>
        </p:txBody>
      </p:sp>
      <p:pic>
        <p:nvPicPr>
          <p:cNvPr id="18" name="Imagem 17" descr="Ícone&#10;&#10;Descrição gerada automaticament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840416" y="5898473"/>
            <a:ext cx="2123736" cy="528000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 bwMode="auto">
          <a:xfrm>
            <a:off x="7719952" y="1576674"/>
            <a:ext cx="181152" cy="483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BE85E85-6AED-EB35-2211-29D3395FC0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5368886"/>
            <a:ext cx="2123736" cy="6021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657431"/>
              </p:ext>
            </p:extLst>
          </p:nvPr>
        </p:nvGraphicFramePr>
        <p:xfrm>
          <a:off x="615756" y="1576675"/>
          <a:ext cx="9224660" cy="412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9422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A14C3-1464-7C4F-F7B4-76172C60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Mas afinal, quantos trabalhadores/as compõem o setor de petróleo e gás no Brasil</a:t>
            </a:r>
            <a:r>
              <a:rPr lang="pt-BR" sz="24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? Sistema Petrobrás e Setor Privado, atividades econômicas. </a:t>
            </a:r>
            <a:r>
              <a:rPr lang="pt-BR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Montserrat"/>
                <a:ea typeface="Montserrat"/>
                <a:cs typeface="Montserrat"/>
              </a:rPr>
              <a:t>2022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2FB05F7-C034-8F78-7794-E0A9875A3A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220" y="5967474"/>
            <a:ext cx="1463792" cy="41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id="{4B0594FA-1BAA-7285-08D6-91489E07B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23220" y="6318787"/>
            <a:ext cx="1463792" cy="363926"/>
          </a:xfrm>
          <a:prstGeom prst="rect">
            <a:avLst/>
          </a:prstGeom>
        </p:spPr>
      </p:pic>
      <p:sp>
        <p:nvSpPr>
          <p:cNvPr id="15" name="Google Shape;192;p31"/>
          <p:cNvSpPr txBox="1"/>
          <p:nvPr/>
        </p:nvSpPr>
        <p:spPr bwMode="auto">
          <a:xfrm>
            <a:off x="615757" y="5702247"/>
            <a:ext cx="9097203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>
                <a:solidFill>
                  <a:prstClr val="black"/>
                </a:solidFill>
              </a:rPr>
              <a:t>Fonte: </a:t>
            </a:r>
            <a:r>
              <a:rPr lang="en-US" dirty="0" smtClean="0">
                <a:solidFill>
                  <a:prstClr val="black"/>
                </a:solidFill>
              </a:rPr>
              <a:t>RAIS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e </a:t>
            </a:r>
            <a:r>
              <a:rPr lang="en-US" dirty="0" err="1" smtClean="0">
                <a:solidFill>
                  <a:prstClr val="black"/>
                </a:solidFill>
              </a:rPr>
              <a:t>Petrobrás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prstClr val="black"/>
                </a:solidFill>
              </a:rPr>
              <a:t>*</a:t>
            </a:r>
            <a:r>
              <a:rPr lang="en-US" dirty="0" err="1" smtClean="0">
                <a:solidFill>
                  <a:prstClr val="black"/>
                </a:solidFill>
              </a:rPr>
              <a:t>Estimativa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err="1">
                <a:solidFill>
                  <a:prstClr val="black"/>
                </a:solidFill>
              </a:rPr>
              <a:t>Elaboração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DIEESE/</a:t>
            </a:r>
            <a:r>
              <a:rPr lang="en-US" dirty="0" err="1" smtClean="0">
                <a:solidFill>
                  <a:prstClr val="black"/>
                </a:solidFill>
              </a:rPr>
              <a:t>Sindipetro</a:t>
            </a:r>
            <a:r>
              <a:rPr lang="en-US" dirty="0" smtClean="0">
                <a:solidFill>
                  <a:prstClr val="black"/>
                </a:solidFill>
              </a:rPr>
              <a:t>-NF 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just">
              <a:buSzPts val="1200"/>
              <a:defRPr/>
            </a:pPr>
            <a:endParaRPr lang="pt-BR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110405"/>
            <a:ext cx="10134600" cy="358645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700768" y="571293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Montserrat" panose="00000500000000000000"/>
              </a:rPr>
              <a:t>(47%)</a:t>
            </a:r>
            <a:endParaRPr lang="pt-BR" sz="2000" dirty="0">
              <a:latin typeface="Montserrat" panose="0000050000000000000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11719" y="571293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Montserrat" panose="00000500000000000000"/>
              </a:rPr>
              <a:t>(53%)</a:t>
            </a:r>
            <a:endParaRPr lang="pt-BR" sz="2000" dirty="0">
              <a:latin typeface="Montserrat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10005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A14C3-1464-7C4F-F7B4-76172C60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Perfil dos/as trabalhadores/as do </a:t>
            </a:r>
            <a:r>
              <a:rPr lang="pt-BR" sz="2400" b="1" dirty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setor de petróleo e gás no </a:t>
            </a:r>
            <a:r>
              <a:rPr lang="pt-BR" sz="24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Brasil</a:t>
            </a:r>
            <a:r>
              <a:rPr lang="pt-BR" sz="2400" b="1" dirty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.</a:t>
            </a:r>
            <a:r>
              <a:rPr lang="pt-BR" sz="24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 Sistema Petrobrás e Setor Privado, sexo, idade e escolaridade. </a:t>
            </a:r>
            <a:r>
              <a:rPr lang="pt-BR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Montserrat"/>
                <a:ea typeface="Montserrat"/>
                <a:cs typeface="Montserrat"/>
              </a:rPr>
              <a:t>2022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2FB05F7-C034-8F78-7794-E0A9875A3A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220" y="5967474"/>
            <a:ext cx="1463792" cy="41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id="{4B0594FA-1BAA-7285-08D6-91489E07B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23220" y="6318787"/>
            <a:ext cx="1463792" cy="363926"/>
          </a:xfrm>
          <a:prstGeom prst="rect">
            <a:avLst/>
          </a:prstGeom>
        </p:spPr>
      </p:pic>
      <p:sp>
        <p:nvSpPr>
          <p:cNvPr id="15" name="Google Shape;192;p31"/>
          <p:cNvSpPr txBox="1"/>
          <p:nvPr/>
        </p:nvSpPr>
        <p:spPr bwMode="auto">
          <a:xfrm>
            <a:off x="615757" y="5702247"/>
            <a:ext cx="9097203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>
                <a:solidFill>
                  <a:prstClr val="black"/>
                </a:solidFill>
              </a:rPr>
              <a:t>Fonte: </a:t>
            </a:r>
            <a:r>
              <a:rPr lang="en-US" dirty="0" smtClean="0">
                <a:solidFill>
                  <a:prstClr val="black"/>
                </a:solidFill>
              </a:rPr>
              <a:t>RAIS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e </a:t>
            </a:r>
            <a:r>
              <a:rPr lang="en-US" dirty="0" err="1" smtClean="0">
                <a:solidFill>
                  <a:prstClr val="black"/>
                </a:solidFill>
              </a:rPr>
              <a:t>Petrobrás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err="1" smtClean="0">
                <a:solidFill>
                  <a:prstClr val="black"/>
                </a:solidFill>
              </a:rPr>
              <a:t>Elaboração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DIEESE/</a:t>
            </a:r>
            <a:r>
              <a:rPr lang="en-US" dirty="0" err="1" smtClean="0">
                <a:solidFill>
                  <a:prstClr val="black"/>
                </a:solidFill>
              </a:rPr>
              <a:t>Sindipetro</a:t>
            </a:r>
            <a:r>
              <a:rPr lang="en-US" dirty="0" smtClean="0">
                <a:solidFill>
                  <a:prstClr val="black"/>
                </a:solidFill>
              </a:rPr>
              <a:t>-NF 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just">
              <a:buSzPts val="1200"/>
              <a:defRPr/>
            </a:pP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9" y="1752428"/>
            <a:ext cx="4404335" cy="18324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3808094"/>
            <a:ext cx="4404334" cy="19868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2174" y="1752428"/>
            <a:ext cx="5531626" cy="295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48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192;p31"/>
          <p:cNvSpPr txBox="1"/>
          <p:nvPr/>
        </p:nvSpPr>
        <p:spPr bwMode="auto">
          <a:xfrm>
            <a:off x="615757" y="5702247"/>
            <a:ext cx="9097203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>
                <a:solidFill>
                  <a:prstClr val="black"/>
                </a:solidFill>
              </a:rPr>
              <a:t>Fonte: RAIS</a:t>
            </a:r>
            <a:r>
              <a:rPr lang="en-US" dirty="0" smtClean="0">
                <a:solidFill>
                  <a:prstClr val="black"/>
                </a:solidFill>
              </a:rPr>
              <a:t>. *</a:t>
            </a:r>
            <a:r>
              <a:rPr lang="en-US" dirty="0" err="1" smtClean="0">
                <a:solidFill>
                  <a:prstClr val="black"/>
                </a:solidFill>
              </a:rPr>
              <a:t>exclui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trabalhadores</a:t>
            </a:r>
            <a:r>
              <a:rPr lang="en-US" dirty="0" smtClean="0">
                <a:solidFill>
                  <a:prstClr val="black"/>
                </a:solidFill>
              </a:rPr>
              <a:t>/as </a:t>
            </a:r>
            <a:r>
              <a:rPr lang="en-US" dirty="0" err="1" smtClean="0">
                <a:solidFill>
                  <a:prstClr val="black"/>
                </a:solidFill>
              </a:rPr>
              <a:t>administrativos</a:t>
            </a:r>
            <a:r>
              <a:rPr lang="en-US" dirty="0" smtClean="0">
                <a:solidFill>
                  <a:prstClr val="black"/>
                </a:solidFill>
              </a:rPr>
              <a:t> e das </a:t>
            </a:r>
            <a:r>
              <a:rPr lang="en-US" dirty="0" err="1" smtClean="0">
                <a:solidFill>
                  <a:prstClr val="black"/>
                </a:solidFill>
              </a:rPr>
              <a:t>subsidiárias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err="1">
                <a:solidFill>
                  <a:prstClr val="black"/>
                </a:solidFill>
              </a:rPr>
              <a:t>Elaboração</a:t>
            </a:r>
            <a:r>
              <a:rPr lang="en-US" dirty="0">
                <a:solidFill>
                  <a:prstClr val="black"/>
                </a:solidFill>
              </a:rPr>
              <a:t>: DIEESE/</a:t>
            </a:r>
            <a:r>
              <a:rPr lang="en-US" dirty="0" err="1">
                <a:solidFill>
                  <a:prstClr val="black"/>
                </a:solidFill>
              </a:rPr>
              <a:t>Sindipetro</a:t>
            </a:r>
            <a:r>
              <a:rPr lang="en-US" dirty="0">
                <a:solidFill>
                  <a:prstClr val="black"/>
                </a:solidFill>
              </a:rPr>
              <a:t>-NF</a:t>
            </a:r>
            <a:endParaRPr dirty="0"/>
          </a:p>
          <a:p>
            <a:pPr marL="234945" indent="-234945" algn="just" defTabSz="1219170">
              <a:buClr>
                <a:srgbClr val="44546A"/>
              </a:buClr>
              <a:buSzPts val="1200"/>
              <a:buFont typeface="Montserrat"/>
              <a:buChar char="●"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>
              <a:buSzPts val="1200"/>
              <a:defRPr/>
            </a:pPr>
            <a:endParaRPr lang="pt-BR" dirty="0"/>
          </a:p>
        </p:txBody>
      </p:sp>
      <p:sp>
        <p:nvSpPr>
          <p:cNvPr id="32" name="Título 8"/>
          <p:cNvSpPr txBox="1"/>
          <p:nvPr/>
        </p:nvSpPr>
        <p:spPr bwMode="auto">
          <a:xfrm>
            <a:off x="615756" y="153765"/>
            <a:ext cx="10751593" cy="11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just">
              <a:defRPr/>
            </a:pPr>
            <a:r>
              <a:rPr lang="pt-BR" sz="2400" dirty="0">
                <a:latin typeface="Montserrat" panose="00000500000000000000" pitchFamily="2" charset="0"/>
                <a:cs typeface="Arial" charset="0"/>
              </a:rPr>
              <a:t>Perfil dos/as trabalhadores/as do setor de petróleo e gás no Brasil. </a:t>
            </a:r>
            <a:r>
              <a:rPr lang="pt-BR" sz="2400" dirty="0" smtClean="0">
                <a:latin typeface="Montserrat" panose="00000500000000000000" pitchFamily="2" charset="0"/>
                <a:cs typeface="Arial" charset="0"/>
              </a:rPr>
              <a:t>Petrobrás </a:t>
            </a:r>
            <a:r>
              <a:rPr lang="pt-BR" sz="2400" dirty="0">
                <a:latin typeface="Montserrat" panose="00000500000000000000" pitchFamily="2" charset="0"/>
                <a:cs typeface="Arial" charset="0"/>
              </a:rPr>
              <a:t>e Setor </a:t>
            </a:r>
            <a:r>
              <a:rPr lang="pt-BR" sz="2400" dirty="0" smtClean="0">
                <a:latin typeface="Montserrat" panose="00000500000000000000" pitchFamily="2" charset="0"/>
                <a:cs typeface="Arial" charset="0"/>
              </a:rPr>
              <a:t>Privado</a:t>
            </a:r>
            <a:r>
              <a:rPr lang="pt-BR" sz="2400" dirty="0" smtClean="0"/>
              <a:t>, remuneração, tempo no emprego (estabilidade), jornada.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2022</a:t>
            </a:r>
            <a:endParaRPr sz="2400" dirty="0"/>
          </a:p>
        </p:txBody>
      </p:sp>
      <p:pic>
        <p:nvPicPr>
          <p:cNvPr id="18" name="Imagem 17" descr="Ícone&#10;&#10;Descrição gerada automaticament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840416" y="5898473"/>
            <a:ext cx="2123736" cy="528000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 bwMode="auto">
          <a:xfrm>
            <a:off x="7719952" y="1576674"/>
            <a:ext cx="181152" cy="483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BE85E85-6AED-EB35-2211-29D3395FC0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5368886"/>
            <a:ext cx="2123736" cy="602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0970" y="1751139"/>
            <a:ext cx="4398537" cy="21779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5383" y="1956858"/>
            <a:ext cx="3317160" cy="1766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40970" y="4102925"/>
            <a:ext cx="83719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Montserrat" panose="00000500000000000000"/>
              </a:rPr>
              <a:t>Além disso, há diferenças na escala de quem embarca (14x21, 14x14) e na jornada efetiva </a:t>
            </a:r>
          </a:p>
          <a:p>
            <a:endParaRPr lang="pt-BR" sz="2000" dirty="0">
              <a:latin typeface="Montserrat" panose="00000500000000000000"/>
            </a:endParaRPr>
          </a:p>
          <a:p>
            <a:r>
              <a:rPr lang="pt-BR" sz="2000" dirty="0" smtClean="0">
                <a:latin typeface="Montserrat" panose="00000500000000000000"/>
              </a:rPr>
              <a:t>Por fim, até o uso dos meios de comunicação e os conteúdos consumidos diferem</a:t>
            </a:r>
          </a:p>
        </p:txBody>
      </p:sp>
    </p:spTree>
    <p:extLst>
      <p:ext uri="{BB962C8B-B14F-4D97-AF65-F5344CB8AC3E}">
        <p14:creationId xmlns:p14="http://schemas.microsoft.com/office/powerpoint/2010/main" val="355777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F1A88A9-34DD-A402-E27A-A358E1922B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426" y="5894376"/>
            <a:ext cx="1479725" cy="4195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E464D0A-B533-1A8E-A571-31D05F6C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36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Como avançar? Mobilizações do </a:t>
            </a:r>
            <a:r>
              <a:rPr lang="pt-BR" sz="36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“setor privado”</a:t>
            </a:r>
            <a:endParaRPr lang="pt-BR" sz="3600" b="1" dirty="0">
              <a:solidFill>
                <a:schemeClr val="accent1"/>
              </a:solidFill>
              <a:latin typeface="Montserrat" panose="00000500000000000000" pitchFamily="2" charset="0"/>
              <a:cs typeface="Arial" charset="0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011FBC-859A-14A6-0E24-725794F9C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2"/>
            <a:ext cx="11132301" cy="2171555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Montserrat" panose="00000500000000000000" pitchFamily="2" charset="0"/>
              </a:rPr>
              <a:t>Informações do Sistema </a:t>
            </a:r>
            <a:r>
              <a:rPr lang="pt-BR" dirty="0" smtClean="0">
                <a:latin typeface="Montserrat" panose="00000500000000000000" pitchFamily="2" charset="0"/>
              </a:rPr>
              <a:t>de Acompanhamento das Greves (DIEESE)</a:t>
            </a:r>
            <a:endParaRPr lang="pt-BR" dirty="0">
              <a:latin typeface="Montserrat" panose="00000500000000000000" pitchFamily="2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910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192;p31"/>
          <p:cNvSpPr txBox="1"/>
          <p:nvPr/>
        </p:nvSpPr>
        <p:spPr bwMode="auto">
          <a:xfrm>
            <a:off x="615757" y="5702247"/>
            <a:ext cx="9097203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smtClean="0">
                <a:solidFill>
                  <a:prstClr val="black"/>
                </a:solidFill>
              </a:rPr>
              <a:t>Fonte: DIEESE, Sistema de </a:t>
            </a:r>
            <a:r>
              <a:rPr lang="en-US" dirty="0" err="1" smtClean="0">
                <a:solidFill>
                  <a:prstClr val="black"/>
                </a:solidFill>
              </a:rPr>
              <a:t>Acompanhamento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(SAG).  </a:t>
            </a:r>
            <a:r>
              <a:rPr lang="en-US" dirty="0" err="1" smtClean="0">
                <a:solidFill>
                  <a:prstClr val="black"/>
                </a:solidFill>
              </a:rPr>
              <a:t>Extraído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Estudos</a:t>
            </a:r>
            <a:r>
              <a:rPr lang="en-US" dirty="0" smtClean="0">
                <a:solidFill>
                  <a:prstClr val="black"/>
                </a:solidFill>
              </a:rPr>
              <a:t> &amp; </a:t>
            </a:r>
            <a:r>
              <a:rPr lang="en-US" dirty="0" err="1" smtClean="0">
                <a:solidFill>
                  <a:prstClr val="black"/>
                </a:solidFill>
              </a:rPr>
              <a:t>Pesquisas</a:t>
            </a:r>
            <a:r>
              <a:rPr lang="en-US" dirty="0" smtClean="0">
                <a:solidFill>
                  <a:prstClr val="black"/>
                </a:solidFill>
              </a:rPr>
              <a:t> nº108 – Agosto de 2023 – </a:t>
            </a:r>
            <a:r>
              <a:rPr lang="en-US" dirty="0" err="1" smtClean="0">
                <a:solidFill>
                  <a:prstClr val="black"/>
                </a:solidFill>
              </a:rPr>
              <a:t>Balanço</a:t>
            </a:r>
            <a:r>
              <a:rPr lang="en-US" dirty="0" smtClean="0">
                <a:solidFill>
                  <a:prstClr val="black"/>
                </a:solidFill>
              </a:rPr>
              <a:t> das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do </a:t>
            </a:r>
            <a:r>
              <a:rPr lang="en-US" dirty="0" err="1" smtClean="0">
                <a:solidFill>
                  <a:prstClr val="black"/>
                </a:solidFill>
              </a:rPr>
              <a:t>primeiro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semestre</a:t>
            </a:r>
            <a:r>
              <a:rPr lang="en-US" dirty="0" smtClean="0">
                <a:solidFill>
                  <a:prstClr val="black"/>
                </a:solidFill>
              </a:rPr>
              <a:t> de 2023</a:t>
            </a:r>
            <a:endParaRPr lang="pt-BR" dirty="0"/>
          </a:p>
        </p:txBody>
      </p:sp>
      <p:sp>
        <p:nvSpPr>
          <p:cNvPr id="32" name="Título 8"/>
          <p:cNvSpPr txBox="1"/>
          <p:nvPr/>
        </p:nvSpPr>
        <p:spPr bwMode="auto">
          <a:xfrm>
            <a:off x="615756" y="153765"/>
            <a:ext cx="10751593" cy="11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just">
              <a:defRPr/>
            </a:pPr>
            <a:r>
              <a:rPr lang="pt-BR" sz="2400" dirty="0" smtClean="0"/>
              <a:t>Número de greves no Brasil, funcionalismo público, estatais e setor privado.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Primeiros semestres de 2014 a 2023</a:t>
            </a:r>
            <a:endParaRPr sz="2400" dirty="0"/>
          </a:p>
        </p:txBody>
      </p:sp>
      <p:pic>
        <p:nvPicPr>
          <p:cNvPr id="18" name="Imagem 17" descr="Ícone&#10;&#10;Descrição gerada automaticament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840416" y="5898473"/>
            <a:ext cx="2123736" cy="528000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 bwMode="auto">
          <a:xfrm>
            <a:off x="7719952" y="1576674"/>
            <a:ext cx="181152" cy="483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239" y="1342358"/>
            <a:ext cx="10204756" cy="4359890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6BE85E85-6AED-EB35-2211-29D3395FC0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5368886"/>
            <a:ext cx="2123736" cy="602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193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192;p31"/>
          <p:cNvSpPr txBox="1"/>
          <p:nvPr/>
        </p:nvSpPr>
        <p:spPr bwMode="auto">
          <a:xfrm>
            <a:off x="615757" y="5702247"/>
            <a:ext cx="9097203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smtClean="0">
                <a:solidFill>
                  <a:prstClr val="black"/>
                </a:solidFill>
              </a:rPr>
              <a:t>Fonte: DIEESE, Sistema de </a:t>
            </a:r>
            <a:r>
              <a:rPr lang="en-US" dirty="0" err="1" smtClean="0">
                <a:solidFill>
                  <a:prstClr val="black"/>
                </a:solidFill>
              </a:rPr>
              <a:t>Acompanhamento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(SAG).  </a:t>
            </a:r>
            <a:r>
              <a:rPr lang="en-US" dirty="0" err="1" smtClean="0">
                <a:solidFill>
                  <a:prstClr val="black"/>
                </a:solidFill>
              </a:rPr>
              <a:t>Extraído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Estudos</a:t>
            </a:r>
            <a:r>
              <a:rPr lang="en-US" dirty="0" smtClean="0">
                <a:solidFill>
                  <a:prstClr val="black"/>
                </a:solidFill>
              </a:rPr>
              <a:t> &amp; </a:t>
            </a:r>
            <a:r>
              <a:rPr lang="en-US" dirty="0" err="1" smtClean="0">
                <a:solidFill>
                  <a:prstClr val="black"/>
                </a:solidFill>
              </a:rPr>
              <a:t>Pesquisas</a:t>
            </a:r>
            <a:r>
              <a:rPr lang="en-US" dirty="0" smtClean="0">
                <a:solidFill>
                  <a:prstClr val="black"/>
                </a:solidFill>
              </a:rPr>
              <a:t> nº108 – Agosto de 2023 – </a:t>
            </a:r>
            <a:r>
              <a:rPr lang="en-US" dirty="0" err="1" smtClean="0">
                <a:solidFill>
                  <a:prstClr val="black"/>
                </a:solidFill>
              </a:rPr>
              <a:t>Balanço</a:t>
            </a:r>
            <a:r>
              <a:rPr lang="en-US" dirty="0" smtClean="0">
                <a:solidFill>
                  <a:prstClr val="black"/>
                </a:solidFill>
              </a:rPr>
              <a:t> das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do </a:t>
            </a:r>
            <a:r>
              <a:rPr lang="en-US" dirty="0" err="1" smtClean="0">
                <a:solidFill>
                  <a:prstClr val="black"/>
                </a:solidFill>
              </a:rPr>
              <a:t>primeiro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semestre</a:t>
            </a:r>
            <a:r>
              <a:rPr lang="en-US" dirty="0" smtClean="0">
                <a:solidFill>
                  <a:prstClr val="black"/>
                </a:solidFill>
              </a:rPr>
              <a:t> de 2023</a:t>
            </a:r>
            <a:endParaRPr lang="pt-BR" dirty="0"/>
          </a:p>
        </p:txBody>
      </p:sp>
      <p:sp>
        <p:nvSpPr>
          <p:cNvPr id="32" name="Título 8"/>
          <p:cNvSpPr txBox="1"/>
          <p:nvPr/>
        </p:nvSpPr>
        <p:spPr bwMode="auto">
          <a:xfrm>
            <a:off x="615756" y="153765"/>
            <a:ext cx="10751593" cy="11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just">
              <a:defRPr/>
            </a:pPr>
            <a:r>
              <a:rPr lang="pt-BR" sz="2400" dirty="0" smtClean="0"/>
              <a:t>Número de horas paradas nas greves no Brasil, funcionalismo público, estatais e setor privado.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Primeiro semestre de 2023</a:t>
            </a:r>
            <a:endParaRPr sz="2400" dirty="0"/>
          </a:p>
        </p:txBody>
      </p:sp>
      <p:pic>
        <p:nvPicPr>
          <p:cNvPr id="18" name="Imagem 17" descr="Ícone&#10;&#10;Descrição gerada automaticament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840416" y="5898473"/>
            <a:ext cx="2123736" cy="528000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 bwMode="auto">
          <a:xfrm>
            <a:off x="7719952" y="1576674"/>
            <a:ext cx="181152" cy="483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387" y="1342357"/>
            <a:ext cx="10288858" cy="4359889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6BE85E85-6AED-EB35-2211-29D3395FC0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5368886"/>
            <a:ext cx="2123736" cy="602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62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192;p31"/>
          <p:cNvSpPr txBox="1"/>
          <p:nvPr/>
        </p:nvSpPr>
        <p:spPr bwMode="auto">
          <a:xfrm>
            <a:off x="615757" y="5702247"/>
            <a:ext cx="9097203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smtClean="0">
                <a:solidFill>
                  <a:prstClr val="black"/>
                </a:solidFill>
              </a:rPr>
              <a:t>Fonte: DIEESE, Sistema de </a:t>
            </a:r>
            <a:r>
              <a:rPr lang="en-US" dirty="0" err="1" smtClean="0">
                <a:solidFill>
                  <a:prstClr val="black"/>
                </a:solidFill>
              </a:rPr>
              <a:t>Acompanhamento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(SAG).  </a:t>
            </a:r>
            <a:r>
              <a:rPr lang="en-US" dirty="0" err="1" smtClean="0">
                <a:solidFill>
                  <a:prstClr val="black"/>
                </a:solidFill>
              </a:rPr>
              <a:t>Extraído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Estudos</a:t>
            </a:r>
            <a:r>
              <a:rPr lang="en-US" dirty="0" smtClean="0">
                <a:solidFill>
                  <a:prstClr val="black"/>
                </a:solidFill>
              </a:rPr>
              <a:t> &amp; </a:t>
            </a:r>
            <a:r>
              <a:rPr lang="en-US" dirty="0" err="1" smtClean="0">
                <a:solidFill>
                  <a:prstClr val="black"/>
                </a:solidFill>
              </a:rPr>
              <a:t>Pesquisas</a:t>
            </a:r>
            <a:r>
              <a:rPr lang="en-US" dirty="0" smtClean="0">
                <a:solidFill>
                  <a:prstClr val="black"/>
                </a:solidFill>
              </a:rPr>
              <a:t> nº108 – Agosto de 2023 – </a:t>
            </a:r>
            <a:r>
              <a:rPr lang="en-US" dirty="0" err="1" smtClean="0">
                <a:solidFill>
                  <a:prstClr val="black"/>
                </a:solidFill>
              </a:rPr>
              <a:t>Balanço</a:t>
            </a:r>
            <a:r>
              <a:rPr lang="en-US" dirty="0" smtClean="0">
                <a:solidFill>
                  <a:prstClr val="black"/>
                </a:solidFill>
              </a:rPr>
              <a:t> das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do </a:t>
            </a:r>
            <a:r>
              <a:rPr lang="en-US" dirty="0" err="1" smtClean="0">
                <a:solidFill>
                  <a:prstClr val="black"/>
                </a:solidFill>
              </a:rPr>
              <a:t>primeiro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semestre</a:t>
            </a:r>
            <a:r>
              <a:rPr lang="en-US" dirty="0" smtClean="0">
                <a:solidFill>
                  <a:prstClr val="black"/>
                </a:solidFill>
              </a:rPr>
              <a:t> de 2023</a:t>
            </a:r>
            <a:endParaRPr lang="pt-BR" dirty="0"/>
          </a:p>
        </p:txBody>
      </p:sp>
      <p:sp>
        <p:nvSpPr>
          <p:cNvPr id="32" name="Título 8"/>
          <p:cNvSpPr txBox="1"/>
          <p:nvPr/>
        </p:nvSpPr>
        <p:spPr bwMode="auto">
          <a:xfrm>
            <a:off x="615756" y="153765"/>
            <a:ext cx="10751593" cy="11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just">
              <a:defRPr/>
            </a:pPr>
            <a:r>
              <a:rPr lang="pt-BR" sz="2400" dirty="0" smtClean="0"/>
              <a:t>Caráter das greves no Brasil, estatais e setor privado.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Primeiro semestre de 2023</a:t>
            </a:r>
            <a:endParaRPr sz="2400" dirty="0"/>
          </a:p>
        </p:txBody>
      </p:sp>
      <p:pic>
        <p:nvPicPr>
          <p:cNvPr id="18" name="Imagem 17" descr="Ícone&#10;&#10;Descrição gerada automaticament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840416" y="5898473"/>
            <a:ext cx="2123736" cy="528000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 bwMode="auto">
          <a:xfrm>
            <a:off x="7719952" y="1576674"/>
            <a:ext cx="181152" cy="483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BE85E85-6AED-EB35-2211-29D3395FC0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5368886"/>
            <a:ext cx="2123736" cy="602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756" y="1685894"/>
            <a:ext cx="10751593" cy="368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6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192;p31"/>
          <p:cNvSpPr txBox="1"/>
          <p:nvPr/>
        </p:nvSpPr>
        <p:spPr bwMode="auto">
          <a:xfrm>
            <a:off x="615757" y="5702247"/>
            <a:ext cx="9097203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smtClean="0">
                <a:solidFill>
                  <a:prstClr val="black"/>
                </a:solidFill>
              </a:rPr>
              <a:t>Fonte: DIEESE, Sistema de </a:t>
            </a:r>
            <a:r>
              <a:rPr lang="en-US" dirty="0" err="1" smtClean="0">
                <a:solidFill>
                  <a:prstClr val="black"/>
                </a:solidFill>
              </a:rPr>
              <a:t>Acompanhamento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(SAG).  </a:t>
            </a:r>
            <a:r>
              <a:rPr lang="en-US" dirty="0" err="1" smtClean="0">
                <a:solidFill>
                  <a:prstClr val="black"/>
                </a:solidFill>
              </a:rPr>
              <a:t>Extraído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Estudos</a:t>
            </a:r>
            <a:r>
              <a:rPr lang="en-US" dirty="0" smtClean="0">
                <a:solidFill>
                  <a:prstClr val="black"/>
                </a:solidFill>
              </a:rPr>
              <a:t> &amp; </a:t>
            </a:r>
            <a:r>
              <a:rPr lang="en-US" dirty="0" err="1" smtClean="0">
                <a:solidFill>
                  <a:prstClr val="black"/>
                </a:solidFill>
              </a:rPr>
              <a:t>Pesquisas</a:t>
            </a:r>
            <a:r>
              <a:rPr lang="en-US" dirty="0" smtClean="0">
                <a:solidFill>
                  <a:prstClr val="black"/>
                </a:solidFill>
              </a:rPr>
              <a:t> nº108 – Agosto de 2023 – </a:t>
            </a:r>
            <a:r>
              <a:rPr lang="en-US" dirty="0" err="1" smtClean="0">
                <a:solidFill>
                  <a:prstClr val="black"/>
                </a:solidFill>
              </a:rPr>
              <a:t>Balanço</a:t>
            </a:r>
            <a:r>
              <a:rPr lang="en-US" dirty="0" smtClean="0">
                <a:solidFill>
                  <a:prstClr val="black"/>
                </a:solidFill>
              </a:rPr>
              <a:t> das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do </a:t>
            </a:r>
            <a:r>
              <a:rPr lang="en-US" dirty="0" err="1" smtClean="0">
                <a:solidFill>
                  <a:prstClr val="black"/>
                </a:solidFill>
              </a:rPr>
              <a:t>primeiro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semestre</a:t>
            </a:r>
            <a:r>
              <a:rPr lang="en-US" dirty="0" smtClean="0">
                <a:solidFill>
                  <a:prstClr val="black"/>
                </a:solidFill>
              </a:rPr>
              <a:t> de 2023</a:t>
            </a:r>
            <a:endParaRPr lang="pt-BR" dirty="0"/>
          </a:p>
        </p:txBody>
      </p:sp>
      <p:sp>
        <p:nvSpPr>
          <p:cNvPr id="32" name="Título 8"/>
          <p:cNvSpPr txBox="1"/>
          <p:nvPr/>
        </p:nvSpPr>
        <p:spPr bwMode="auto">
          <a:xfrm>
            <a:off x="615756" y="153765"/>
            <a:ext cx="10751593" cy="11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just">
              <a:defRPr/>
            </a:pPr>
            <a:r>
              <a:rPr lang="pt-BR" sz="2400" dirty="0" smtClean="0"/>
              <a:t>Tipos de greves defensivas no Brasil, estatais e setor privado.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Primeiro semestre de 2023</a:t>
            </a:r>
            <a:endParaRPr sz="2400" dirty="0"/>
          </a:p>
        </p:txBody>
      </p:sp>
      <p:pic>
        <p:nvPicPr>
          <p:cNvPr id="18" name="Imagem 17" descr="Ícone&#10;&#10;Descrição gerada automaticament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840416" y="5898473"/>
            <a:ext cx="2123736" cy="528000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 bwMode="auto">
          <a:xfrm>
            <a:off x="7719952" y="1576674"/>
            <a:ext cx="181152" cy="483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BE85E85-6AED-EB35-2211-29D3395FC0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5368886"/>
            <a:ext cx="2123736" cy="602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499" y="1675654"/>
            <a:ext cx="10745850" cy="35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3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A14C3-1464-7C4F-F7B4-76172C60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Questões do Seminário Nacional do Setor Privado da FUP 2023</a:t>
            </a:r>
            <a:endParaRPr lang="pt-BR" sz="2800" b="1" dirty="0">
              <a:solidFill>
                <a:schemeClr val="accent1"/>
              </a:solidFill>
              <a:latin typeface="Montserrat" panose="00000500000000000000" pitchFamily="2" charset="0"/>
              <a:cs typeface="Arial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050052-C8F8-3461-9E1F-9DBD4347F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3384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O que é o Setor Privado e quem é o/a trabalhador/a do Setor Privado?</a:t>
            </a: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Como melhorar a representação dos/as trabalhadores/as do Setor Privado?</a:t>
            </a: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Como aumentar a filiação de trabalhadores/as do Setor Privado?</a:t>
            </a: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Como realizar negociações coletivas no Setor Privado? (Procedimentos)</a:t>
            </a:r>
          </a:p>
          <a:p>
            <a:pPr algn="just"/>
            <a:r>
              <a:rPr lang="pt-BR" sz="2000" dirty="0">
                <a:latin typeface="Montserrat" panose="00000500000000000000" pitchFamily="2" charset="0"/>
              </a:rPr>
              <a:t>Como melhorar a estrutura de atuação no Setor Privado (departamentos FUP e sindicatos)?</a:t>
            </a: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Como </a:t>
            </a:r>
            <a:r>
              <a:rPr lang="pt-BR" sz="2000" dirty="0">
                <a:latin typeface="Montserrat" panose="00000500000000000000" pitchFamily="2" charset="0"/>
              </a:rPr>
              <a:t>avançar em direitos dos/as trabalhadores/as do Setor Privado através de mudanças na Política de Contratos entre Petrobrás e prestadoras de serviços</a:t>
            </a:r>
            <a:r>
              <a:rPr lang="pt-BR" sz="2000" dirty="0" smtClean="0">
                <a:latin typeface="Montserrat" panose="00000500000000000000" pitchFamily="2" charset="0"/>
              </a:rPr>
              <a:t>?  </a:t>
            </a:r>
          </a:p>
          <a:p>
            <a:pPr algn="just"/>
            <a:endParaRPr lang="pt-BR" sz="2000" dirty="0" smtClean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endParaRPr lang="pt-BR" sz="2000" dirty="0">
              <a:latin typeface="Montserrat" panose="00000500000000000000" pitchFamily="2" charset="0"/>
            </a:endParaRP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2FB05F7-C034-8F78-7794-E0A9875A3A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220" y="5967474"/>
            <a:ext cx="1463792" cy="41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id="{4B0594FA-1BAA-7285-08D6-91489E07B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23220" y="6318787"/>
            <a:ext cx="1463792" cy="36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51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192;p31"/>
          <p:cNvSpPr txBox="1"/>
          <p:nvPr/>
        </p:nvSpPr>
        <p:spPr bwMode="auto">
          <a:xfrm>
            <a:off x="615757" y="5702247"/>
            <a:ext cx="9097203" cy="154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smtClean="0">
                <a:solidFill>
                  <a:prstClr val="black"/>
                </a:solidFill>
              </a:rPr>
              <a:t>Fonte: DIEESE, Sistema de </a:t>
            </a:r>
            <a:r>
              <a:rPr lang="en-US" dirty="0" err="1" smtClean="0">
                <a:solidFill>
                  <a:prstClr val="black"/>
                </a:solidFill>
              </a:rPr>
              <a:t>Acompanhamento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(SAG).  </a:t>
            </a:r>
            <a:r>
              <a:rPr lang="en-US" dirty="0" err="1" smtClean="0">
                <a:solidFill>
                  <a:prstClr val="black"/>
                </a:solidFill>
              </a:rPr>
              <a:t>Extraído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Estudos</a:t>
            </a:r>
            <a:r>
              <a:rPr lang="en-US" dirty="0" smtClean="0">
                <a:solidFill>
                  <a:prstClr val="black"/>
                </a:solidFill>
              </a:rPr>
              <a:t> &amp; </a:t>
            </a:r>
            <a:r>
              <a:rPr lang="en-US" dirty="0" err="1" smtClean="0">
                <a:solidFill>
                  <a:prstClr val="black"/>
                </a:solidFill>
              </a:rPr>
              <a:t>Pesquisas</a:t>
            </a:r>
            <a:r>
              <a:rPr lang="en-US" dirty="0" smtClean="0">
                <a:solidFill>
                  <a:prstClr val="black"/>
                </a:solidFill>
              </a:rPr>
              <a:t> nº108 – Agosto de 2023 – </a:t>
            </a:r>
            <a:r>
              <a:rPr lang="en-US" dirty="0" err="1" smtClean="0">
                <a:solidFill>
                  <a:prstClr val="black"/>
                </a:solidFill>
              </a:rPr>
              <a:t>Balanço</a:t>
            </a:r>
            <a:r>
              <a:rPr lang="en-US" dirty="0" smtClean="0">
                <a:solidFill>
                  <a:prstClr val="black"/>
                </a:solidFill>
              </a:rPr>
              <a:t> das </a:t>
            </a:r>
            <a:r>
              <a:rPr lang="en-US" dirty="0" err="1" smtClean="0">
                <a:solidFill>
                  <a:prstClr val="black"/>
                </a:solidFill>
              </a:rPr>
              <a:t>greves</a:t>
            </a:r>
            <a:r>
              <a:rPr lang="en-US" dirty="0" smtClean="0">
                <a:solidFill>
                  <a:prstClr val="black"/>
                </a:solidFill>
              </a:rPr>
              <a:t> do </a:t>
            </a:r>
            <a:r>
              <a:rPr lang="en-US" dirty="0" err="1" smtClean="0">
                <a:solidFill>
                  <a:prstClr val="black"/>
                </a:solidFill>
              </a:rPr>
              <a:t>primeiro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semestre</a:t>
            </a:r>
            <a:r>
              <a:rPr lang="en-US" dirty="0" smtClean="0">
                <a:solidFill>
                  <a:prstClr val="black"/>
                </a:solidFill>
              </a:rPr>
              <a:t> de 2023</a:t>
            </a:r>
            <a:endParaRPr lang="pt-BR" dirty="0"/>
          </a:p>
        </p:txBody>
      </p:sp>
      <p:sp>
        <p:nvSpPr>
          <p:cNvPr id="32" name="Título 8"/>
          <p:cNvSpPr txBox="1"/>
          <p:nvPr/>
        </p:nvSpPr>
        <p:spPr bwMode="auto">
          <a:xfrm>
            <a:off x="615756" y="153765"/>
            <a:ext cx="10751593" cy="11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just">
              <a:defRPr/>
            </a:pPr>
            <a:r>
              <a:rPr lang="pt-BR" sz="2400" dirty="0" smtClean="0"/>
              <a:t>Tipos de greves defensivas no Brasil, estatais e setor privado.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Primeiro semestre de 2023</a:t>
            </a:r>
            <a:endParaRPr sz="2400" dirty="0"/>
          </a:p>
        </p:txBody>
      </p:sp>
      <p:pic>
        <p:nvPicPr>
          <p:cNvPr id="18" name="Imagem 17" descr="Ícone&#10;&#10;Descrição gerada automaticament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840416" y="5898473"/>
            <a:ext cx="2123736" cy="528000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 bwMode="auto">
          <a:xfrm>
            <a:off x="7719952" y="1576674"/>
            <a:ext cx="181152" cy="483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BE85E85-6AED-EB35-2211-29D3395FC0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5368886"/>
            <a:ext cx="2123736" cy="602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3559" y="1261515"/>
            <a:ext cx="6258910" cy="449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211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304295" y="1543681"/>
            <a:ext cx="9254837" cy="2882129"/>
          </a:xfrm>
        </p:spPr>
        <p:txBody>
          <a:bodyPr>
            <a:normAutofit fontScale="90000"/>
          </a:bodyPr>
          <a:lstStyle/>
          <a:p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  <a:t>Continuem compartilhando conhecimento e experiências de atuação dos sindicatos fupistas no Setor Privado</a:t>
            </a:r>
            <a:br>
              <a:rPr lang="pt-BR" sz="2400" dirty="0" smtClean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  <a:t/>
            </a:r>
            <a:br>
              <a:rPr lang="pt-BR" sz="2400" dirty="0" smtClean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  <a:t>Olhem para as experiências sindicais de outras categorias do setor privado</a:t>
            </a:r>
            <a:r>
              <a:rPr lang="pt-BR" sz="2400" dirty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  <a:t/>
            </a:r>
            <a:br>
              <a:rPr lang="pt-BR" sz="2400" dirty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pt-BR" sz="2400" dirty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  <a:t/>
            </a:r>
            <a:br>
              <a:rPr lang="pt-BR" sz="2400" dirty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pt-BR" sz="2400" dirty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  <a:t/>
            </a:r>
            <a:br>
              <a:rPr lang="pt-BR" sz="2400" dirty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pt-BR" sz="2400" dirty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  <a:t>Obrigado e bom seminário!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42" y="4816554"/>
            <a:ext cx="3758982" cy="119457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338CD4BC-B565-1282-40A0-94BAABF011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005" y="4849443"/>
            <a:ext cx="3981324" cy="1128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9">
            <a:extLst>
              <a:ext uri="{FF2B5EF4-FFF2-40B4-BE49-F238E27FC236}">
                <a16:creationId xmlns:a16="http://schemas.microsoft.com/office/drawing/2014/main" id="{8835ADF1-C6F5-4265-B015-14AED3DB37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9"/>
          <a:stretch/>
        </p:blipFill>
        <p:spPr bwMode="auto">
          <a:xfrm>
            <a:off x="4691685" y="5009110"/>
            <a:ext cx="2480058" cy="80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4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A14C3-1464-7C4F-F7B4-76172C60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Acúmulos e Avanços</a:t>
            </a:r>
            <a:endParaRPr lang="pt-BR" sz="2800" b="1" dirty="0">
              <a:solidFill>
                <a:schemeClr val="accent1"/>
              </a:solidFill>
              <a:latin typeface="Montserrat" panose="00000500000000000000" pitchFamily="2" charset="0"/>
              <a:cs typeface="Arial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050052-C8F8-3461-9E1F-9DBD4347F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3384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Maior entendimento sobre o que é o Setor Privado e os perfis dos trabalhadores/as do Setor Privado</a:t>
            </a: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Representação e negociações coletivas: </a:t>
            </a:r>
            <a:r>
              <a:rPr lang="pt-BR" sz="2000" dirty="0">
                <a:latin typeface="Montserrat" panose="00000500000000000000" pitchFamily="2" charset="0"/>
              </a:rPr>
              <a:t>categoria é atividade econômica e base </a:t>
            </a:r>
            <a:r>
              <a:rPr lang="pt-BR" sz="2000" dirty="0" smtClean="0">
                <a:latin typeface="Montserrat" panose="00000500000000000000" pitchFamily="2" charset="0"/>
              </a:rPr>
              <a:t>territorial, mas </a:t>
            </a:r>
            <a:r>
              <a:rPr lang="pt-BR" sz="2000" dirty="0">
                <a:latin typeface="Montserrat" panose="00000500000000000000" pitchFamily="2" charset="0"/>
              </a:rPr>
              <a:t>há zonas cinzentas e </a:t>
            </a:r>
            <a:r>
              <a:rPr lang="pt-BR" sz="2000" dirty="0" smtClean="0">
                <a:latin typeface="Montserrat" panose="00000500000000000000" pitchFamily="2" charset="0"/>
              </a:rPr>
              <a:t>disputas </a:t>
            </a:r>
            <a:r>
              <a:rPr lang="pt-BR" sz="2000" dirty="0">
                <a:latin typeface="Montserrat" panose="00000500000000000000" pitchFamily="2" charset="0"/>
              </a:rPr>
              <a:t>com empresas e outros </a:t>
            </a:r>
            <a:r>
              <a:rPr lang="pt-BR" sz="2000" dirty="0" smtClean="0">
                <a:latin typeface="Montserrat" panose="00000500000000000000" pitchFamily="2" charset="0"/>
              </a:rPr>
              <a:t>sindicatos; padronização de expedientes básicos (procedimentos, cláusulas comuns)</a:t>
            </a:r>
            <a:endParaRPr lang="pt-BR" sz="2000" dirty="0">
              <a:latin typeface="Montserrat" panose="00000500000000000000" pitchFamily="2" charset="0"/>
            </a:endParaRP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Filiação: </a:t>
            </a:r>
            <a:r>
              <a:rPr lang="pt-BR" sz="2000" dirty="0" smtClean="0">
                <a:latin typeface="Montserrat" panose="00000500000000000000" pitchFamily="2" charset="0"/>
              </a:rPr>
              <a:t>sindicalização </a:t>
            </a:r>
            <a:r>
              <a:rPr lang="pt-BR" sz="2000" dirty="0" smtClean="0">
                <a:latin typeface="Montserrat" panose="00000500000000000000" pitchFamily="2" charset="0"/>
              </a:rPr>
              <a:t>coletiva </a:t>
            </a: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Estrutura</a:t>
            </a:r>
            <a:r>
              <a:rPr lang="pt-BR" sz="2000" dirty="0">
                <a:latin typeface="Montserrat" panose="00000500000000000000" pitchFamily="2" charset="0"/>
              </a:rPr>
              <a:t>: departamento específico, com funcionário/a dedicado, mais diretores/as </a:t>
            </a:r>
            <a:r>
              <a:rPr lang="pt-BR" sz="2000" dirty="0" smtClean="0">
                <a:latin typeface="Montserrat" panose="00000500000000000000" pitchFamily="2" charset="0"/>
              </a:rPr>
              <a:t>no </a:t>
            </a:r>
            <a:r>
              <a:rPr lang="pt-BR" sz="2000" dirty="0">
                <a:latin typeface="Montserrat" panose="00000500000000000000" pitchFamily="2" charset="0"/>
              </a:rPr>
              <a:t>Setor Privado dos sindicatos e diretor/a executivo/a da FUP oriundo/a do Setor Privado  </a:t>
            </a: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Política </a:t>
            </a:r>
            <a:r>
              <a:rPr lang="pt-BR" sz="2000" dirty="0">
                <a:latin typeface="Montserrat" panose="00000500000000000000" pitchFamily="2" charset="0"/>
              </a:rPr>
              <a:t>de </a:t>
            </a:r>
            <a:r>
              <a:rPr lang="pt-BR" sz="2000" dirty="0" smtClean="0">
                <a:latin typeface="Montserrat" panose="00000500000000000000" pitchFamily="2" charset="0"/>
              </a:rPr>
              <a:t>Contratação da Petrobrás: GT, conquista do plano de saúde e odontológico para dependentes</a:t>
            </a:r>
          </a:p>
          <a:p>
            <a:pPr algn="just"/>
            <a:endParaRPr lang="pt-BR" sz="2000" dirty="0" smtClean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endParaRPr lang="pt-BR" sz="2000" dirty="0">
              <a:latin typeface="Montserrat" panose="00000500000000000000" pitchFamily="2" charset="0"/>
            </a:endParaRP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2FB05F7-C034-8F78-7794-E0A9875A3A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220" y="5967474"/>
            <a:ext cx="1463792" cy="41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id="{4B0594FA-1BAA-7285-08D6-91489E07B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23220" y="6318787"/>
            <a:ext cx="1463792" cy="36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9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64D0A-B533-1A8E-A571-31D05F6C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As </a:t>
            </a:r>
            <a:r>
              <a:rPr lang="pt-BR" sz="36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Empresas do Setor </a:t>
            </a:r>
            <a:r>
              <a:rPr lang="pt-BR" sz="3600" b="1" dirty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de Petróleo e Gás </a:t>
            </a:r>
            <a:r>
              <a:rPr lang="pt-BR" sz="36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no Brasil</a:t>
            </a:r>
            <a:endParaRPr lang="pt-BR" sz="3600" b="1" dirty="0">
              <a:solidFill>
                <a:schemeClr val="accent1"/>
              </a:solidFill>
              <a:latin typeface="Montserrat" panose="00000500000000000000" pitchFamily="2" charset="0"/>
              <a:cs typeface="Arial" charset="0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011FBC-859A-14A6-0E24-725794F9C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2"/>
            <a:ext cx="11132301" cy="2171555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Montserrat" panose="00000500000000000000" pitchFamily="2" charset="0"/>
              </a:rPr>
              <a:t>O setor de petróleo e gás no Brasil e a categoria de petroleiros/as</a:t>
            </a:r>
          </a:p>
          <a:p>
            <a:r>
              <a:rPr lang="pt-BR" sz="2000" dirty="0" smtClean="0">
                <a:latin typeface="Montserrat" panose="00000500000000000000" pitchFamily="2" charset="0"/>
              </a:rPr>
              <a:t>Arquitetura </a:t>
            </a:r>
            <a:r>
              <a:rPr lang="pt-BR" sz="2000" dirty="0">
                <a:latin typeface="Montserrat" panose="00000500000000000000" pitchFamily="2" charset="0"/>
              </a:rPr>
              <a:t>da rede de firmas do segmento offshore de petróleo e gás</a:t>
            </a:r>
            <a:endParaRPr lang="pt-BR" dirty="0">
              <a:latin typeface="Montserrat" panose="00000500000000000000" pitchFamily="2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F1A88A9-34DD-A402-E27A-A358E1922B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426" y="5894376"/>
            <a:ext cx="1479725" cy="419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594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2FB05F7-C034-8F78-7794-E0A9875A3A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220" y="5967474"/>
            <a:ext cx="1463792" cy="4150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0BA14C3-1464-7C4F-F7B4-76172C60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O setor de petróleo e gás natural no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050052-C8F8-3461-9E1F-9DBD4347F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509"/>
            <a:ext cx="10515600" cy="501736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O setor de petróleo </a:t>
            </a:r>
            <a:r>
              <a:rPr lang="pt-BR" sz="2000" dirty="0">
                <a:latin typeface="Montserrat" panose="00000500000000000000" pitchFamily="2" charset="0"/>
              </a:rPr>
              <a:t>e gás natural </a:t>
            </a:r>
            <a:r>
              <a:rPr lang="pt-BR" sz="2000" dirty="0" smtClean="0">
                <a:latin typeface="Montserrat" panose="00000500000000000000" pitchFamily="2" charset="0"/>
              </a:rPr>
              <a:t>respondeu </a:t>
            </a:r>
            <a:r>
              <a:rPr lang="pt-BR" sz="2000" dirty="0">
                <a:latin typeface="Montserrat" panose="00000500000000000000" pitchFamily="2" charset="0"/>
              </a:rPr>
              <a:t>por </a:t>
            </a:r>
            <a:r>
              <a:rPr lang="pt-BR" sz="2000" dirty="0" smtClean="0">
                <a:latin typeface="Montserrat" panose="00000500000000000000" pitchFamily="2" charset="0"/>
              </a:rPr>
              <a:t>46% </a:t>
            </a:r>
            <a:r>
              <a:rPr lang="pt-BR" sz="2000" dirty="0">
                <a:latin typeface="Montserrat" panose="00000500000000000000" pitchFamily="2" charset="0"/>
              </a:rPr>
              <a:t>da matriz energética </a:t>
            </a:r>
            <a:r>
              <a:rPr lang="pt-BR" sz="2000" dirty="0" smtClean="0">
                <a:latin typeface="Montserrat" panose="00000500000000000000" pitchFamily="2" charset="0"/>
              </a:rPr>
              <a:t>brasileira em 2022 </a:t>
            </a:r>
            <a:r>
              <a:rPr lang="pt-BR" sz="2000" dirty="0">
                <a:latin typeface="Montserrat" panose="00000500000000000000" pitchFamily="2" charset="0"/>
              </a:rPr>
              <a:t>(</a:t>
            </a:r>
            <a:r>
              <a:rPr lang="pt-BR" sz="2000" dirty="0" smtClean="0">
                <a:latin typeface="Montserrat" panose="00000500000000000000" pitchFamily="2" charset="0"/>
              </a:rPr>
              <a:t>EPE), 10% </a:t>
            </a:r>
            <a:r>
              <a:rPr lang="pt-BR" sz="2000" dirty="0">
                <a:latin typeface="Montserrat" panose="00000500000000000000" pitchFamily="2" charset="0"/>
              </a:rPr>
              <a:t>do </a:t>
            </a:r>
            <a:r>
              <a:rPr lang="pt-BR" sz="2000" dirty="0" smtClean="0">
                <a:latin typeface="Montserrat" panose="00000500000000000000" pitchFamily="2" charset="0"/>
              </a:rPr>
              <a:t>PIB Industrial (IBP, 2023), tinha 88 mil empregos formais e </a:t>
            </a:r>
            <a:r>
              <a:rPr lang="pt-BR" sz="2000" dirty="0">
                <a:latin typeface="Montserrat" panose="00000500000000000000" pitchFamily="2" charset="0"/>
              </a:rPr>
              <a:t>753 </a:t>
            </a:r>
            <a:r>
              <a:rPr lang="pt-BR" sz="2000" dirty="0" smtClean="0">
                <a:latin typeface="Montserrat" panose="00000500000000000000" pitchFamily="2" charset="0"/>
              </a:rPr>
              <a:t>empresas em 2021 (RAIS)</a:t>
            </a:r>
            <a:endParaRPr lang="pt-BR" sz="2000" dirty="0">
              <a:latin typeface="Montserrat" panose="00000500000000000000" pitchFamily="2" charset="0"/>
            </a:endParaRPr>
          </a:p>
          <a:p>
            <a:pPr algn="just"/>
            <a:endParaRPr lang="pt-BR" sz="2000" dirty="0" smtClean="0">
              <a:latin typeface="Montserrat" panose="00000500000000000000" pitchFamily="2" charset="0"/>
            </a:endParaRP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Cadeia produtiva do petróleo e gás: </a:t>
            </a:r>
            <a:r>
              <a:rPr lang="pt-BR" sz="2000" b="1" dirty="0" smtClean="0">
                <a:latin typeface="Montserrat" panose="00000500000000000000" pitchFamily="2" charset="0"/>
              </a:rPr>
              <a:t>exploração, desenvolvimento e produção</a:t>
            </a:r>
            <a:r>
              <a:rPr lang="pt-BR" sz="2000" dirty="0" smtClean="0">
                <a:latin typeface="Montserrat" panose="00000500000000000000" pitchFamily="2" charset="0"/>
              </a:rPr>
              <a:t> (</a:t>
            </a:r>
            <a:r>
              <a:rPr lang="pt-BR" sz="2000" i="1" dirty="0" smtClean="0">
                <a:latin typeface="Montserrat" panose="00000500000000000000" pitchFamily="2" charset="0"/>
              </a:rPr>
              <a:t>upstream</a:t>
            </a:r>
            <a:r>
              <a:rPr lang="pt-BR" sz="2000" dirty="0" smtClean="0">
                <a:latin typeface="Montserrat" panose="00000500000000000000" pitchFamily="2" charset="0"/>
              </a:rPr>
              <a:t>); </a:t>
            </a:r>
            <a:r>
              <a:rPr lang="pt-BR" sz="2000" b="1" dirty="0" smtClean="0">
                <a:latin typeface="Montserrat" panose="00000500000000000000" pitchFamily="2" charset="0"/>
              </a:rPr>
              <a:t>transporte, armazenamento e refino </a:t>
            </a:r>
            <a:r>
              <a:rPr lang="pt-BR" sz="2000" dirty="0" smtClean="0">
                <a:latin typeface="Montserrat" panose="00000500000000000000" pitchFamily="2" charset="0"/>
              </a:rPr>
              <a:t>(</a:t>
            </a:r>
            <a:r>
              <a:rPr lang="pt-BR" sz="2000" i="1" dirty="0" smtClean="0">
                <a:latin typeface="Montserrat" panose="00000500000000000000" pitchFamily="2" charset="0"/>
              </a:rPr>
              <a:t>midstream</a:t>
            </a:r>
            <a:r>
              <a:rPr lang="pt-BR" sz="2000" dirty="0" smtClean="0">
                <a:latin typeface="Montserrat" panose="00000500000000000000" pitchFamily="2" charset="0"/>
              </a:rPr>
              <a:t>); e distribuição e revenda (</a:t>
            </a:r>
            <a:r>
              <a:rPr lang="pt-BR" sz="2000" i="1" dirty="0" smtClean="0">
                <a:latin typeface="Montserrat" panose="00000500000000000000" pitchFamily="2" charset="0"/>
              </a:rPr>
              <a:t>downstream</a:t>
            </a:r>
            <a:r>
              <a:rPr lang="pt-BR" sz="2000" dirty="0" smtClean="0">
                <a:latin typeface="Montserrat" panose="00000500000000000000" pitchFamily="2" charset="0"/>
              </a:rPr>
              <a:t>) </a:t>
            </a:r>
          </a:p>
          <a:p>
            <a:pPr algn="just"/>
            <a:endParaRPr lang="pt-BR" sz="2000" dirty="0" smtClean="0">
              <a:latin typeface="Montserrat" panose="00000500000000000000" pitchFamily="2" charset="0"/>
            </a:endParaRPr>
          </a:p>
          <a:p>
            <a:pPr algn="just"/>
            <a:r>
              <a:rPr lang="pt-BR" sz="2000" dirty="0" smtClean="0">
                <a:latin typeface="Montserrat" panose="00000500000000000000" pitchFamily="2" charset="0"/>
              </a:rPr>
              <a:t>Lei 5811/1972: categoria </a:t>
            </a:r>
            <a:r>
              <a:rPr lang="pt-BR" sz="2000" dirty="0">
                <a:latin typeface="Montserrat" panose="00000500000000000000" pitchFamily="2" charset="0"/>
              </a:rPr>
              <a:t>de </a:t>
            </a:r>
            <a:r>
              <a:rPr lang="pt-BR" sz="2000" dirty="0" smtClean="0">
                <a:latin typeface="Montserrat" panose="00000500000000000000" pitchFamily="2" charset="0"/>
              </a:rPr>
              <a:t>petroleiros/as como quem “presta serviços em </a:t>
            </a:r>
            <a:r>
              <a:rPr lang="pt-BR" sz="2000" dirty="0">
                <a:latin typeface="Montserrat" panose="00000500000000000000" pitchFamily="2" charset="0"/>
              </a:rPr>
              <a:t>atividades de exploração, perfuração, produção e refinação de petróleo, bem como na industrialização do xisto, na indústria petroquímica e no transporte de petróleo e seus derivados por meio de </a:t>
            </a:r>
            <a:r>
              <a:rPr lang="pt-BR" sz="2000" dirty="0" smtClean="0">
                <a:latin typeface="Montserrat" panose="00000500000000000000" pitchFamily="2" charset="0"/>
              </a:rPr>
              <a:t>dutos”</a:t>
            </a:r>
          </a:p>
          <a:p>
            <a:pPr algn="just"/>
            <a:endParaRPr lang="pt-BR" sz="2000" dirty="0">
              <a:latin typeface="Montserrat" panose="00000500000000000000" pitchFamily="2" charset="0"/>
            </a:endParaRPr>
          </a:p>
          <a:p>
            <a:pPr algn="just"/>
            <a:endParaRPr lang="pt-BR" sz="2000" dirty="0" smtClean="0">
              <a:latin typeface="Montserrat" panose="00000500000000000000" pitchFamily="2" charset="0"/>
            </a:endParaRPr>
          </a:p>
          <a:p>
            <a:pPr algn="just"/>
            <a:endParaRPr lang="pt-BR" sz="2000" dirty="0">
              <a:latin typeface="Montserrat" panose="00000500000000000000" pitchFamily="2" charset="0"/>
            </a:endParaRPr>
          </a:p>
          <a:p>
            <a:pPr algn="just"/>
            <a:endParaRPr lang="pt-BR" sz="2000" dirty="0"/>
          </a:p>
        </p:txBody>
      </p:sp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id="{4B0594FA-1BAA-7285-08D6-91489E07B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23220" y="6318787"/>
            <a:ext cx="1463792" cy="36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192;p31"/>
          <p:cNvSpPr txBox="1"/>
          <p:nvPr/>
        </p:nvSpPr>
        <p:spPr bwMode="auto">
          <a:xfrm>
            <a:off x="615757" y="5750559"/>
            <a:ext cx="4539567" cy="1493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1pPr>
            <a:lvl2pPr marL="914400" marR="0" lvl="1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Montserrat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>
                <a:solidFill>
                  <a:prstClr val="black"/>
                </a:solidFill>
              </a:rPr>
              <a:t>Fonte: SILVA; BRITO, 2009; DIEESE, 2006 </a:t>
            </a:r>
          </a:p>
          <a:p>
            <a:pPr marL="0" indent="0" algn="just" defTabSz="1219170">
              <a:buClr>
                <a:srgbClr val="44546A"/>
              </a:buClr>
              <a:buSzPts val="1200"/>
              <a:defRPr/>
            </a:pPr>
            <a:r>
              <a:rPr lang="en-US" dirty="0" err="1">
                <a:solidFill>
                  <a:prstClr val="black"/>
                </a:solidFill>
              </a:rPr>
              <a:t>Elaboração</a:t>
            </a:r>
            <a:r>
              <a:rPr lang="en-US" dirty="0">
                <a:solidFill>
                  <a:prstClr val="black"/>
                </a:solidFill>
              </a:rPr>
              <a:t>: DIEESE/</a:t>
            </a:r>
            <a:r>
              <a:rPr lang="en-US" dirty="0" err="1">
                <a:solidFill>
                  <a:prstClr val="black"/>
                </a:solidFill>
              </a:rPr>
              <a:t>Sindipetro</a:t>
            </a:r>
            <a:r>
              <a:rPr lang="en-US" dirty="0">
                <a:solidFill>
                  <a:prstClr val="black"/>
                </a:solidFill>
              </a:rPr>
              <a:t>-NF</a:t>
            </a:r>
            <a:endParaRPr dirty="0"/>
          </a:p>
          <a:p>
            <a:pPr marL="234945" indent="-234945" algn="just" defTabSz="1219170">
              <a:buClr>
                <a:srgbClr val="44546A"/>
              </a:buClr>
              <a:buSzPts val="1200"/>
              <a:buFont typeface="Montserrat"/>
              <a:buChar char="●"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>
              <a:buSzPts val="1200"/>
              <a:defRPr/>
            </a:pPr>
            <a:endParaRPr lang="pt-BR" dirty="0"/>
          </a:p>
        </p:txBody>
      </p:sp>
      <p:sp>
        <p:nvSpPr>
          <p:cNvPr id="32" name="Título 8"/>
          <p:cNvSpPr txBox="1"/>
          <p:nvPr/>
        </p:nvSpPr>
        <p:spPr bwMode="auto">
          <a:xfrm>
            <a:off x="615756" y="153765"/>
            <a:ext cx="10751593" cy="118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>
              <a:defRPr/>
            </a:pPr>
            <a:r>
              <a:rPr lang="pt-BR" sz="2800" dirty="0"/>
              <a:t>Arquitetura da Rede de Firmas do Setor de Petróleo e Gás Offshore</a:t>
            </a:r>
            <a:endParaRPr sz="3733" dirty="0"/>
          </a:p>
        </p:txBody>
      </p:sp>
      <p:pic>
        <p:nvPicPr>
          <p:cNvPr id="18" name="Imagem 17" descr="Ícone&#10;&#10;Descrição gerada automaticamente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840416" y="5898473"/>
            <a:ext cx="2123736" cy="528000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 bwMode="auto">
          <a:xfrm>
            <a:off x="7719952" y="1576674"/>
            <a:ext cx="181152" cy="483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BE85E85-6AED-EB35-2211-29D3395FC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5368886"/>
            <a:ext cx="2123736" cy="6021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6D8FE2D7-2FD0-38D5-67F7-35DEC47ACD89}"/>
              </a:ext>
            </a:extLst>
          </p:cNvPr>
          <p:cNvSpPr/>
          <p:nvPr/>
        </p:nvSpPr>
        <p:spPr>
          <a:xfrm>
            <a:off x="4399280" y="1604424"/>
            <a:ext cx="2966720" cy="1188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latin typeface="Montserrat" panose="00000500000000000000" pitchFamily="2" charset="0"/>
              </a:rPr>
              <a:t>Operadoras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2451EC1-4A2B-1B6B-E535-304AF06B266A}"/>
              </a:ext>
            </a:extLst>
          </p:cNvPr>
          <p:cNvSpPr/>
          <p:nvPr/>
        </p:nvSpPr>
        <p:spPr>
          <a:xfrm>
            <a:off x="4732020" y="4064986"/>
            <a:ext cx="2301240" cy="955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Montserrat" panose="00000500000000000000" pitchFamily="2" charset="0"/>
              </a:rPr>
              <a:t>Afretadas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CC0F3B6-055C-346C-000C-41D88A49DBF3}"/>
              </a:ext>
            </a:extLst>
          </p:cNvPr>
          <p:cNvSpPr/>
          <p:nvPr/>
        </p:nvSpPr>
        <p:spPr>
          <a:xfrm>
            <a:off x="625916" y="2834703"/>
            <a:ext cx="3123124" cy="131056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Montserrat" panose="00000500000000000000" pitchFamily="2" charset="0"/>
              </a:rPr>
              <a:t>Transnacionais prestadoras de serviços altamente especializados (atividade fim)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C2AAD5A3-81EC-C41D-6EF6-85BBED8AC68D}"/>
              </a:ext>
            </a:extLst>
          </p:cNvPr>
          <p:cNvSpPr/>
          <p:nvPr/>
        </p:nvSpPr>
        <p:spPr bwMode="auto">
          <a:xfrm>
            <a:off x="8224097" y="2834702"/>
            <a:ext cx="3143252" cy="13105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Montserrat" panose="00000500000000000000" pitchFamily="2" charset="0"/>
              </a:rPr>
              <a:t>Pequenas e médias prestadoras de serviços (atividades fim e meio)</a:t>
            </a:r>
          </a:p>
        </p:txBody>
      </p:sp>
      <p:cxnSp>
        <p:nvCxnSpPr>
          <p:cNvPr id="13" name="Conector: Angulado 12">
            <a:extLst>
              <a:ext uri="{FF2B5EF4-FFF2-40B4-BE49-F238E27FC236}">
                <a16:creationId xmlns:a16="http://schemas.microsoft.com/office/drawing/2014/main" id="{7DB40E4D-B495-E2C3-7E38-8F7CD920C9F6}"/>
              </a:ext>
            </a:extLst>
          </p:cNvPr>
          <p:cNvCxnSpPr>
            <a:cxnSpLocks/>
            <a:stCxn id="10" idx="0"/>
          </p:cNvCxnSpPr>
          <p:nvPr/>
        </p:nvCxnSpPr>
        <p:spPr>
          <a:xfrm rot="5400000" flipH="1" flipV="1">
            <a:off x="2904267" y="1481930"/>
            <a:ext cx="635984" cy="20695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: Angulado 14">
            <a:extLst>
              <a:ext uri="{FF2B5EF4-FFF2-40B4-BE49-F238E27FC236}">
                <a16:creationId xmlns:a16="http://schemas.microsoft.com/office/drawing/2014/main" id="{19552ADB-6A01-A350-8272-BD2840FF711D}"/>
              </a:ext>
            </a:extLst>
          </p:cNvPr>
          <p:cNvCxnSpPr>
            <a:cxnSpLocks/>
            <a:stCxn id="10" idx="2"/>
          </p:cNvCxnSpPr>
          <p:nvPr/>
        </p:nvCxnSpPr>
        <p:spPr>
          <a:xfrm rot="16200000" flipH="1">
            <a:off x="3125735" y="3207014"/>
            <a:ext cx="508008" cy="23845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7FAE95B4-09CD-A548-D940-86B6FA292116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5872480" y="2834703"/>
            <a:ext cx="10160" cy="1230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35767EF0-1CAA-2B05-E916-72DFA5D41CE7}"/>
              </a:ext>
            </a:extLst>
          </p:cNvPr>
          <p:cNvCxnSpPr>
            <a:cxnSpLocks/>
          </p:cNvCxnSpPr>
          <p:nvPr/>
        </p:nvCxnSpPr>
        <p:spPr>
          <a:xfrm flipH="1">
            <a:off x="3806730" y="3523638"/>
            <a:ext cx="4417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: Angulado 21">
            <a:extLst>
              <a:ext uri="{FF2B5EF4-FFF2-40B4-BE49-F238E27FC236}">
                <a16:creationId xmlns:a16="http://schemas.microsoft.com/office/drawing/2014/main" id="{43CE719E-EB6A-5EAC-9F4B-CA24E87CB487}"/>
              </a:ext>
            </a:extLst>
          </p:cNvPr>
          <p:cNvCxnSpPr>
            <a:cxnSpLocks/>
            <a:stCxn id="11" idx="0"/>
          </p:cNvCxnSpPr>
          <p:nvPr/>
        </p:nvCxnSpPr>
        <p:spPr>
          <a:xfrm rot="16200000" flipV="1">
            <a:off x="8290598" y="1329577"/>
            <a:ext cx="635984" cy="23742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do 23">
            <a:extLst>
              <a:ext uri="{FF2B5EF4-FFF2-40B4-BE49-F238E27FC236}">
                <a16:creationId xmlns:a16="http://schemas.microsoft.com/office/drawing/2014/main" id="{955FD2B2-AF85-6F54-0BDC-DCE5FA9D0D06}"/>
              </a:ext>
            </a:extLst>
          </p:cNvPr>
          <p:cNvCxnSpPr>
            <a:cxnSpLocks/>
            <a:stCxn id="11" idx="2"/>
          </p:cNvCxnSpPr>
          <p:nvPr/>
        </p:nvCxnSpPr>
        <p:spPr>
          <a:xfrm rot="5400000">
            <a:off x="8181868" y="3039423"/>
            <a:ext cx="508008" cy="271970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2FB05F7-C034-8F78-7794-E0A9875A3A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220" y="5967474"/>
            <a:ext cx="1463792" cy="4150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0BA14C3-1464-7C4F-F7B4-76172C60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800"/>
              <a:defRPr/>
            </a:pPr>
            <a:r>
              <a:rPr lang="pt-BR" sz="2800" b="1" dirty="0">
                <a:solidFill>
                  <a:schemeClr val="accent1"/>
                </a:solidFill>
                <a:latin typeface="Montserrat"/>
              </a:rPr>
              <a:t>Empresas do Setor de Petróleo e Gás Offshore por Categoria na Rede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050052-C8F8-3461-9E1F-9DBD4347F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33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200" b="1" dirty="0">
                <a:latin typeface="Montserrat" panose="00000500000000000000" pitchFamily="2" charset="0"/>
              </a:rPr>
              <a:t>Operadoras dos campos de petróleo e gás: </a:t>
            </a:r>
            <a:r>
              <a:rPr lang="pt-BR" sz="2200" dirty="0">
                <a:latin typeface="Montserrat" panose="00000500000000000000" pitchFamily="2" charset="0"/>
              </a:rPr>
              <a:t>Petrobrás, </a:t>
            </a:r>
            <a:r>
              <a:rPr lang="pt-BR" sz="2200" dirty="0" smtClean="0">
                <a:latin typeface="Montserrat" panose="00000500000000000000" pitchFamily="2" charset="0"/>
              </a:rPr>
              <a:t>Equinor, PetroRio, 3R, Total, Shell</a:t>
            </a:r>
            <a:r>
              <a:rPr lang="pt-BR" sz="2200" dirty="0">
                <a:latin typeface="Montserrat" panose="00000500000000000000" pitchFamily="2" charset="0"/>
              </a:rPr>
              <a:t>, </a:t>
            </a:r>
            <a:r>
              <a:rPr lang="pt-BR" sz="2200" dirty="0" smtClean="0">
                <a:latin typeface="Montserrat" panose="00000500000000000000" pitchFamily="2" charset="0"/>
              </a:rPr>
              <a:t>Trident, Karoon, Enauta</a:t>
            </a:r>
            <a:r>
              <a:rPr lang="pt-BR" sz="2200" dirty="0">
                <a:latin typeface="Montserrat" panose="00000500000000000000" pitchFamily="2" charset="0"/>
              </a:rPr>
              <a:t>, </a:t>
            </a:r>
            <a:r>
              <a:rPr lang="pt-BR" sz="2200" dirty="0" smtClean="0">
                <a:latin typeface="Montserrat" panose="00000500000000000000" pitchFamily="2" charset="0"/>
              </a:rPr>
              <a:t>Perenco,  </a:t>
            </a:r>
            <a:r>
              <a:rPr lang="pt-BR" sz="2200" dirty="0" smtClean="0">
                <a:latin typeface="Montserrat" panose="00000500000000000000" pitchFamily="2" charset="0"/>
              </a:rPr>
              <a:t>Petroreconcavo</a:t>
            </a:r>
            <a:endParaRPr lang="pt-BR" sz="2200" dirty="0">
              <a:latin typeface="Montserrat" panose="00000500000000000000" pitchFamily="2" charset="0"/>
            </a:endParaRPr>
          </a:p>
          <a:p>
            <a:pPr algn="just"/>
            <a:endParaRPr lang="pt-BR" sz="2200" dirty="0">
              <a:latin typeface="Montserrat" panose="00000500000000000000" pitchFamily="2" charset="0"/>
            </a:endParaRPr>
          </a:p>
          <a:p>
            <a:pPr algn="just"/>
            <a:r>
              <a:rPr lang="pt-BR" sz="2200" b="1" dirty="0">
                <a:latin typeface="Montserrat" panose="00000500000000000000" pitchFamily="2" charset="0"/>
              </a:rPr>
              <a:t>Transnacionais prestadoras de serviços altamente especializados (cimentação, perfuração, sondagem, etc)</a:t>
            </a:r>
            <a:r>
              <a:rPr lang="pt-BR" sz="2200" dirty="0">
                <a:latin typeface="Montserrat" panose="00000500000000000000" pitchFamily="2" charset="0"/>
              </a:rPr>
              <a:t>: SLB, Halliburton, Baker </a:t>
            </a:r>
            <a:r>
              <a:rPr lang="pt-BR" sz="2200" dirty="0" smtClean="0">
                <a:latin typeface="Montserrat" panose="00000500000000000000" pitchFamily="2" charset="0"/>
              </a:rPr>
              <a:t>Hughes, </a:t>
            </a:r>
            <a:r>
              <a:rPr lang="pt-BR" sz="2200" dirty="0" smtClean="0">
                <a:latin typeface="Montserrat" panose="00000500000000000000" pitchFamily="2" charset="0"/>
              </a:rPr>
              <a:t>Ocyan</a:t>
            </a:r>
            <a:endParaRPr lang="pt-BR" sz="2200" dirty="0">
              <a:latin typeface="Montserrat" panose="00000500000000000000" pitchFamily="2" charset="0"/>
            </a:endParaRPr>
          </a:p>
          <a:p>
            <a:pPr algn="just"/>
            <a:endParaRPr lang="pt-BR" sz="2200" dirty="0">
              <a:latin typeface="Montserrat" panose="00000500000000000000" pitchFamily="2" charset="0"/>
            </a:endParaRPr>
          </a:p>
          <a:p>
            <a:pPr algn="just"/>
            <a:r>
              <a:rPr lang="pt-BR" sz="2200" b="1" dirty="0">
                <a:latin typeface="Montserrat" panose="00000500000000000000" pitchFamily="2" charset="0"/>
              </a:rPr>
              <a:t>Pequenas e médias prestadoras de serviços (serviços químicos, </a:t>
            </a:r>
            <a:r>
              <a:rPr lang="pt-BR" sz="2200" b="1" i="0" u="none" strike="noStrike" baseline="0" dirty="0">
                <a:latin typeface="Montserrat" panose="00000500000000000000" pitchFamily="2" charset="0"/>
              </a:rPr>
              <a:t>mecânica, elétrica, soldagem, caldeiraria, </a:t>
            </a:r>
            <a:r>
              <a:rPr lang="pt-BR" sz="2200" b="1" i="1" u="none" strike="noStrike" baseline="0" dirty="0">
                <a:latin typeface="Montserrat" panose="00000500000000000000" pitchFamily="2" charset="0"/>
              </a:rPr>
              <a:t>catering</a:t>
            </a:r>
            <a:r>
              <a:rPr lang="pt-BR" sz="2200" b="1" i="0" u="none" strike="noStrike" baseline="0" dirty="0">
                <a:latin typeface="Montserrat" panose="00000500000000000000" pitchFamily="2" charset="0"/>
              </a:rPr>
              <a:t>, transporte e armazenamento, pintura, pequenos reparos, metalurgia, etc)</a:t>
            </a:r>
            <a:r>
              <a:rPr lang="pt-BR" sz="2200" dirty="0">
                <a:latin typeface="Montserrat" panose="00000500000000000000" pitchFamily="2" charset="0"/>
              </a:rPr>
              <a:t>: GT Química, Cetco do Brasil, Champion, Perbras, Brastech, Concremat, Oiltanking, KN Açu, Priner, Smartcoat, Gastroservice, De </a:t>
            </a:r>
            <a:r>
              <a:rPr lang="pt-BR" sz="2200" dirty="0" smtClean="0">
                <a:latin typeface="Montserrat" panose="00000500000000000000" pitchFamily="2" charset="0"/>
              </a:rPr>
              <a:t>Nadai</a:t>
            </a:r>
            <a:endParaRPr lang="pt-BR" sz="2200" dirty="0">
              <a:latin typeface="Montserrat" panose="00000500000000000000" pitchFamily="2" charset="0"/>
            </a:endParaRPr>
          </a:p>
          <a:p>
            <a:pPr algn="just"/>
            <a:endParaRPr lang="pt-BR" sz="2200" dirty="0">
              <a:latin typeface="Montserrat" panose="00000500000000000000" pitchFamily="2" charset="0"/>
            </a:endParaRPr>
          </a:p>
          <a:p>
            <a:pPr algn="just"/>
            <a:r>
              <a:rPr lang="pt-BR" sz="2200" b="1" dirty="0">
                <a:latin typeface="Montserrat" panose="00000500000000000000" pitchFamily="2" charset="0"/>
              </a:rPr>
              <a:t>Empresas de EPCI (Engenharia, Aquisição, Fabricação, Instalação e pré-comissionamento), Afretamento e Operação e Manutenção (O&amp;M) de plataformas</a:t>
            </a:r>
            <a:r>
              <a:rPr lang="pt-BR" sz="2200" dirty="0">
                <a:latin typeface="Montserrat" panose="00000500000000000000" pitchFamily="2" charset="0"/>
              </a:rPr>
              <a:t>: MODEC, SBM, </a:t>
            </a:r>
            <a:r>
              <a:rPr lang="pt-BR" sz="2200" dirty="0" smtClean="0">
                <a:latin typeface="Montserrat" panose="00000500000000000000" pitchFamily="2" charset="0"/>
              </a:rPr>
              <a:t>Saipem, Yinson</a:t>
            </a:r>
            <a:endParaRPr lang="pt-BR" sz="2200" dirty="0">
              <a:latin typeface="Montserrat" panose="00000500000000000000" pitchFamily="2" charset="0"/>
            </a:endParaRP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id="{4B0594FA-1BAA-7285-08D6-91489E07B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23220" y="6318787"/>
            <a:ext cx="1463792" cy="36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8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A14C3-1464-7C4F-F7B4-76172C60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Observações</a:t>
            </a:r>
            <a:endParaRPr lang="pt-BR" sz="2800" b="1" dirty="0">
              <a:solidFill>
                <a:schemeClr val="accent1"/>
              </a:solidFill>
              <a:latin typeface="Montserrat" panose="00000500000000000000" pitchFamily="2" charset="0"/>
              <a:cs typeface="Arial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050052-C8F8-3461-9E1F-9DBD4347F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33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200" dirty="0" smtClean="0">
                <a:latin typeface="Montserrat" panose="00000500000000000000" pitchFamily="2" charset="0"/>
              </a:rPr>
              <a:t>Quem estrutura a rede de firmas da produção de petróleo e gás são 41 Operadoras dos Campos de Petróleo (ANP, 2023)</a:t>
            </a:r>
          </a:p>
          <a:p>
            <a:pPr algn="just"/>
            <a:r>
              <a:rPr lang="pt-BR" sz="2200" dirty="0" smtClean="0">
                <a:latin typeface="Montserrat" panose="00000500000000000000" pitchFamily="2" charset="0"/>
              </a:rPr>
              <a:t>A Petrobrás opera 90% da produção no Brasil </a:t>
            </a:r>
          </a:p>
          <a:p>
            <a:pPr algn="just"/>
            <a:r>
              <a:rPr lang="pt-BR" sz="2200" dirty="0" smtClean="0">
                <a:latin typeface="Montserrat" panose="00000500000000000000" pitchFamily="2" charset="0"/>
              </a:rPr>
              <a:t>Os outros 10% são operados por outras empresas, com destaque para Equinor (2%), PetroRio (2%), Total (1,3%), 3R (0,9%) e Shell (0,7%) </a:t>
            </a:r>
          </a:p>
          <a:p>
            <a:pPr algn="just"/>
            <a:r>
              <a:rPr lang="pt-BR" sz="2200" dirty="0" smtClean="0">
                <a:latin typeface="Montserrat" panose="00000500000000000000" pitchFamily="2" charset="0"/>
              </a:rPr>
              <a:t>Porém, na produção em terra, a Petrobrás opera só 33%. O setor privado responde por 67%, com a 3R 21% e a Potiguar 14%</a:t>
            </a:r>
          </a:p>
          <a:p>
            <a:pPr algn="just"/>
            <a:r>
              <a:rPr lang="pt-BR" sz="2200" dirty="0" smtClean="0">
                <a:latin typeface="Montserrat" panose="00000500000000000000" pitchFamily="2" charset="0"/>
              </a:rPr>
              <a:t>E da produção no mar da Petrobrás, 25 plataformas são próprias e  produzem 50% do petróleo e gás e </a:t>
            </a:r>
            <a:r>
              <a:rPr lang="pt-BR" sz="2200" dirty="0">
                <a:latin typeface="Montserrat" panose="00000500000000000000" pitchFamily="2" charset="0"/>
              </a:rPr>
              <a:t>25 </a:t>
            </a:r>
            <a:r>
              <a:rPr lang="pt-BR" sz="2200" dirty="0" smtClean="0">
                <a:latin typeface="Montserrat" panose="00000500000000000000" pitchFamily="2" charset="0"/>
              </a:rPr>
              <a:t>plataformas são afretadas e produzem </a:t>
            </a:r>
            <a:r>
              <a:rPr lang="pt-BR" sz="2200" dirty="0">
                <a:latin typeface="Montserrat" panose="00000500000000000000" pitchFamily="2" charset="0"/>
              </a:rPr>
              <a:t>41</a:t>
            </a:r>
            <a:r>
              <a:rPr lang="pt-BR" sz="2200" dirty="0" smtClean="0">
                <a:latin typeface="Montserrat" panose="00000500000000000000" pitchFamily="2" charset="0"/>
              </a:rPr>
              <a:t>%</a:t>
            </a:r>
          </a:p>
          <a:p>
            <a:pPr algn="just"/>
            <a:endParaRPr lang="pt-BR" sz="2200" dirty="0" smtClean="0">
              <a:latin typeface="Montserrat" panose="00000500000000000000" pitchFamily="2" charset="0"/>
            </a:endParaRPr>
          </a:p>
          <a:p>
            <a:pPr algn="just"/>
            <a:r>
              <a:rPr lang="pt-BR" sz="2200" dirty="0">
                <a:latin typeface="Montserrat" panose="00000500000000000000" pitchFamily="2" charset="0"/>
              </a:rPr>
              <a:t>Falta </a:t>
            </a:r>
            <a:r>
              <a:rPr lang="pt-BR" sz="2200" dirty="0" smtClean="0">
                <a:latin typeface="Montserrat" panose="00000500000000000000" pitchFamily="2" charset="0"/>
              </a:rPr>
              <a:t>entendimento sobre o que é o </a:t>
            </a:r>
            <a:r>
              <a:rPr lang="pt-BR" sz="2200" dirty="0">
                <a:latin typeface="Montserrat" panose="00000500000000000000" pitchFamily="2" charset="0"/>
              </a:rPr>
              <a:t>Setor </a:t>
            </a:r>
            <a:r>
              <a:rPr lang="pt-BR" sz="2200" dirty="0" smtClean="0">
                <a:latin typeface="Montserrat" panose="00000500000000000000" pitchFamily="2" charset="0"/>
              </a:rPr>
              <a:t>Privado no Transporte e Armazenamento de petróleo e gás natural</a:t>
            </a:r>
          </a:p>
          <a:p>
            <a:pPr algn="just"/>
            <a:r>
              <a:rPr lang="pt-BR" sz="2200" dirty="0" smtClean="0">
                <a:latin typeface="Montserrat" panose="00000500000000000000" pitchFamily="2" charset="0"/>
              </a:rPr>
              <a:t>Falta entendimento sobre o que é o Setor Privado no Refino</a:t>
            </a:r>
          </a:p>
          <a:p>
            <a:pPr algn="just"/>
            <a:endParaRPr lang="pt-BR" sz="2000" dirty="0" smtClean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endParaRPr lang="pt-BR" sz="2000" dirty="0">
              <a:latin typeface="Montserrat" panose="00000500000000000000" pitchFamily="2" charset="0"/>
            </a:endParaRP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2FB05F7-C034-8F78-7794-E0A9875A3A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220" y="5967474"/>
            <a:ext cx="1463792" cy="41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id="{4B0594FA-1BAA-7285-08D6-91489E07B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23220" y="6318787"/>
            <a:ext cx="1463792" cy="36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0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F1A88A9-34DD-A402-E27A-A358E1922B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426" y="5894376"/>
            <a:ext cx="1479725" cy="4195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E464D0A-B533-1A8E-A571-31D05F6C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36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Os/as </a:t>
            </a:r>
            <a:r>
              <a:rPr lang="pt-BR" sz="3600" b="1" dirty="0" smtClean="0">
                <a:solidFill>
                  <a:schemeClr val="accent1"/>
                </a:solidFill>
                <a:latin typeface="Montserrat" panose="00000500000000000000" pitchFamily="2" charset="0"/>
                <a:cs typeface="Arial" charset="0"/>
              </a:rPr>
              <a:t>Trabalhadores/as do Setor de Petróleo e Gás no Brasil</a:t>
            </a:r>
            <a:endParaRPr lang="pt-BR" sz="3600" b="1" dirty="0">
              <a:solidFill>
                <a:schemeClr val="accent1"/>
              </a:solidFill>
              <a:latin typeface="Montserrat" panose="00000500000000000000" pitchFamily="2" charset="0"/>
              <a:cs typeface="Arial" charset="0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011FBC-859A-14A6-0E24-725794F9C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2"/>
            <a:ext cx="11132301" cy="2171555"/>
          </a:xfrm>
        </p:spPr>
        <p:txBody>
          <a:bodyPr>
            <a:normAutofit/>
          </a:bodyPr>
          <a:lstStyle/>
          <a:p>
            <a:r>
              <a:rPr lang="pt-BR" dirty="0">
                <a:latin typeface="Montserrat" panose="00000500000000000000" pitchFamily="2" charset="0"/>
              </a:rPr>
              <a:t>Qual o tamanho da </a:t>
            </a:r>
            <a:r>
              <a:rPr lang="pt-BR" dirty="0" smtClean="0">
                <a:latin typeface="Montserrat" panose="00000500000000000000" pitchFamily="2" charset="0"/>
              </a:rPr>
              <a:t>categoria (Setor Privado e Sistema Petrobrás)?</a:t>
            </a:r>
            <a:endParaRPr lang="pt-BR" dirty="0">
              <a:latin typeface="Montserrat" panose="00000500000000000000" pitchFamily="2" charset="0"/>
            </a:endParaRPr>
          </a:p>
          <a:p>
            <a:r>
              <a:rPr lang="pt-BR" dirty="0">
                <a:latin typeface="Montserrat" panose="00000500000000000000" pitchFamily="2" charset="0"/>
              </a:rPr>
              <a:t>Há diferenças de jornada de </a:t>
            </a:r>
            <a:r>
              <a:rPr lang="pt-BR" dirty="0" smtClean="0">
                <a:latin typeface="Montserrat" panose="00000500000000000000" pitchFamily="2" charset="0"/>
              </a:rPr>
              <a:t>trabalho, tempo </a:t>
            </a:r>
            <a:r>
              <a:rPr lang="pt-BR" dirty="0">
                <a:latin typeface="Montserrat" panose="00000500000000000000" pitchFamily="2" charset="0"/>
              </a:rPr>
              <a:t>no </a:t>
            </a:r>
            <a:r>
              <a:rPr lang="pt-BR" dirty="0" smtClean="0">
                <a:latin typeface="Montserrat" panose="00000500000000000000" pitchFamily="2" charset="0"/>
              </a:rPr>
              <a:t>emprego e remuneração entre Setor Privado e Sistema Petrobrás?</a:t>
            </a:r>
            <a:endParaRPr lang="pt-BR" dirty="0">
              <a:latin typeface="Montserrat" panose="00000500000000000000" pitchFamily="2" charset="0"/>
            </a:endParaRPr>
          </a:p>
          <a:p>
            <a:r>
              <a:rPr lang="pt-BR" dirty="0">
                <a:latin typeface="Montserrat" panose="00000500000000000000" pitchFamily="2" charset="0"/>
              </a:rPr>
              <a:t>E o perfil dos/as petroleiros/as difere?</a:t>
            </a:r>
          </a:p>
          <a:p>
            <a:endParaRPr lang="pt-BR" dirty="0">
              <a:latin typeface="Montserrat" panose="00000500000000000000" pitchFamily="2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356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857250" indent="-857250">
          <a:lnSpc>
            <a:spcPct val="150000"/>
          </a:lnSpc>
          <a:buFont typeface="+mj-lt"/>
          <a:buAutoNum type="romanUcPeriod"/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40281</TotalTime>
  <Words>1438</Words>
  <Application>Microsoft Office PowerPoint</Application>
  <PresentationFormat>Widescreen</PresentationFormat>
  <Paragraphs>138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Georgia</vt:lpstr>
      <vt:lpstr>Montserrat</vt:lpstr>
      <vt:lpstr>Times New Roman</vt:lpstr>
      <vt:lpstr>Wingdings</vt:lpstr>
      <vt:lpstr>Wingdings 2</vt:lpstr>
      <vt:lpstr>1_Cívico</vt:lpstr>
      <vt:lpstr>Office Theme</vt:lpstr>
      <vt:lpstr>As Empresas e os/as Trabalhadores/as do Setor de Petróleo e Gás no Brasil e a Mobilização no Setor Privado </vt:lpstr>
      <vt:lpstr>Questões do Seminário Nacional do Setor Privado da FUP 2023</vt:lpstr>
      <vt:lpstr>Acúmulos e Avanços</vt:lpstr>
      <vt:lpstr>As Empresas do Setor de Petróleo e Gás no Brasil</vt:lpstr>
      <vt:lpstr>O setor de petróleo e gás natural no Brasil</vt:lpstr>
      <vt:lpstr>PowerPoint Presentation</vt:lpstr>
      <vt:lpstr>Empresas do Setor de Petróleo e Gás Offshore por Categoria na Rede</vt:lpstr>
      <vt:lpstr>Observações</vt:lpstr>
      <vt:lpstr>Os/as Trabalhadores/as do Setor de Petróleo e Gás no Brasil</vt:lpstr>
      <vt:lpstr>PowerPoint Presentation</vt:lpstr>
      <vt:lpstr>PowerPoint Presentation</vt:lpstr>
      <vt:lpstr>Mas afinal, quantos trabalhadores/as compõem o setor de petróleo e gás no Brasil? Sistema Petrobrás e Setor Privado, atividades econômicas. 2022</vt:lpstr>
      <vt:lpstr>Perfil dos/as trabalhadores/as do setor de petróleo e gás no Brasil. Sistema Petrobrás e Setor Privado, sexo, idade e escolaridade. 2022</vt:lpstr>
      <vt:lpstr>PowerPoint Presentation</vt:lpstr>
      <vt:lpstr>Como avançar? Mobilizações do “setor privado”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Continuem compartilhando conhecimento e experiências de atuação dos sindicatos fupistas no Setor Privado  Olhem para as experiências sindicais de outras categorias do setor privado   Obrigado e bom seminário!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Conjuntura Econômica</dc:title>
  <dc:creator>Ricardo de Melo Tamashiro</dc:creator>
  <cp:lastModifiedBy>Carlos Takashi Jardim</cp:lastModifiedBy>
  <cp:revision>1900</cp:revision>
  <cp:lastPrinted>2017-04-26T17:29:02Z</cp:lastPrinted>
  <dcterms:created xsi:type="dcterms:W3CDTF">2017-04-25T13:39:27Z</dcterms:created>
  <dcterms:modified xsi:type="dcterms:W3CDTF">2024-03-21T15:54:24Z</dcterms:modified>
</cp:coreProperties>
</file>